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3" r:id="rId1"/>
  </p:sldMasterIdLst>
  <p:sldIdLst>
    <p:sldId id="256" r:id="rId2"/>
    <p:sldId id="257" r:id="rId3"/>
    <p:sldId id="258" r:id="rId4"/>
    <p:sldId id="259" r:id="rId5"/>
    <p:sldId id="260" r:id="rId6"/>
    <p:sldId id="261" r:id="rId7"/>
    <p:sldId id="274" r:id="rId8"/>
    <p:sldId id="275" r:id="rId9"/>
    <p:sldId id="262" r:id="rId10"/>
    <p:sldId id="263" r:id="rId11"/>
    <p:sldId id="264" r:id="rId12"/>
    <p:sldId id="265" r:id="rId13"/>
    <p:sldId id="266" r:id="rId14"/>
    <p:sldId id="267" r:id="rId15"/>
    <p:sldId id="268" r:id="rId16"/>
    <p:sldId id="269" r:id="rId17"/>
    <p:sldId id="270" r:id="rId18"/>
    <p:sldId id="271" r:id="rId19"/>
    <p:sldId id="272" r:id="rId20"/>
    <p:sldId id="273"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59" autoAdjust="0"/>
    <p:restoredTop sz="94660"/>
  </p:normalViewPr>
  <p:slideViewPr>
    <p:cSldViewPr snapToGrid="0">
      <p:cViewPr varScale="1">
        <p:scale>
          <a:sx n="86" d="100"/>
          <a:sy n="86" d="100"/>
        </p:scale>
        <p:origin x="60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10.mp4>
</file>

<file path=ppt/media/media11.mp4>
</file>

<file path=ppt/media/media12.mp4>
</file>

<file path=ppt/media/media13.mp4>
</file>

<file path=ppt/media/media14.mp4>
</file>

<file path=ppt/media/media15.mp4>
</file>

<file path=ppt/media/media16.mp4>
</file>

<file path=ppt/media/media17.mp4>
</file>

<file path=ppt/media/media18.mp4>
</file>

<file path=ppt/media/media19.mp4>
</file>

<file path=ppt/media/media2.mp4>
</file>

<file path=ppt/media/media20.mp4>
</file>

<file path=ppt/media/media3.mp4>
</file>

<file path=ppt/media/media4.mp4>
</file>

<file path=ppt/media/media5.mp4>
</file>

<file path=ppt/media/media6.mp4>
</file>

<file path=ppt/media/media7.mp4>
</file>

<file path=ppt/media/media8.mp4>
</file>

<file path=ppt/media/media9.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68A0469-CF2A-4B34-8618-FD22BB071765}" type="datetimeFigureOut">
              <a:rPr lang="en-US" smtClean="0"/>
              <a:t>10/22/2017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64D235-3A1C-467A-AA0C-C4837FC08AD1}"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7975385"/>
      </p:ext>
    </p:extLst>
  </p:cSld>
  <p:clrMapOvr>
    <a:masterClrMapping/>
  </p:clrMapOvr>
  <mc:AlternateContent xmlns:mc="http://schemas.openxmlformats.org/markup-compatibility/2006" xmlns:p14="http://schemas.microsoft.com/office/powerpoint/2010/main">
    <mc:Choice Requires="p14">
      <p:transition spd="slow" p14:dur="1750" advClick="0" advTm="15000"/>
    </mc:Choice>
    <mc:Fallback xmlns="">
      <p:transition spd="slow" advClick="0" advTm="15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68A0469-CF2A-4B34-8618-FD22BB071765}" type="datetimeFigureOut">
              <a:rPr lang="en-US" smtClean="0"/>
              <a:t>10/22/2017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64D235-3A1C-467A-AA0C-C4837FC08AD1}" type="slidenum">
              <a:rPr lang="en-US" smtClean="0"/>
              <a:t>‹#›</a:t>
            </a:fld>
            <a:endParaRPr lang="en-US"/>
          </a:p>
        </p:txBody>
      </p:sp>
    </p:spTree>
    <p:extLst>
      <p:ext uri="{BB962C8B-B14F-4D97-AF65-F5344CB8AC3E}">
        <p14:creationId xmlns:p14="http://schemas.microsoft.com/office/powerpoint/2010/main" val="3349651817"/>
      </p:ext>
    </p:extLst>
  </p:cSld>
  <p:clrMapOvr>
    <a:masterClrMapping/>
  </p:clrMapOvr>
  <mc:AlternateContent xmlns:mc="http://schemas.openxmlformats.org/markup-compatibility/2006" xmlns:p14="http://schemas.microsoft.com/office/powerpoint/2010/main">
    <mc:Choice Requires="p14">
      <p:transition spd="slow" p14:dur="1750" advClick="0" advTm="15000"/>
    </mc:Choice>
    <mc:Fallback xmlns="">
      <p:transition spd="slow" advClick="0" advTm="15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68A0469-CF2A-4B34-8618-FD22BB071765}" type="datetimeFigureOut">
              <a:rPr lang="en-US" smtClean="0"/>
              <a:t>10/22/2017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64D235-3A1C-467A-AA0C-C4837FC08AD1}" type="slidenum">
              <a:rPr lang="en-US" smtClean="0"/>
              <a:t>‹#›</a:t>
            </a:fld>
            <a:endParaRPr lang="en-US"/>
          </a:p>
        </p:txBody>
      </p:sp>
    </p:spTree>
    <p:extLst>
      <p:ext uri="{BB962C8B-B14F-4D97-AF65-F5344CB8AC3E}">
        <p14:creationId xmlns:p14="http://schemas.microsoft.com/office/powerpoint/2010/main" val="1429281374"/>
      </p:ext>
    </p:extLst>
  </p:cSld>
  <p:clrMapOvr>
    <a:masterClrMapping/>
  </p:clrMapOvr>
  <mc:AlternateContent xmlns:mc="http://schemas.openxmlformats.org/markup-compatibility/2006" xmlns:p14="http://schemas.microsoft.com/office/powerpoint/2010/main">
    <mc:Choice Requires="p14">
      <p:transition spd="slow" p14:dur="1750" advClick="0" advTm="15000"/>
    </mc:Choice>
    <mc:Fallback xmlns="">
      <p:transition spd="slow" advClick="0" advTm="15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68A0469-CF2A-4B34-8618-FD22BB071765}" type="datetimeFigureOut">
              <a:rPr lang="en-US" smtClean="0"/>
              <a:t>10/22/2017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64D235-3A1C-467A-AA0C-C4837FC08AD1}" type="slidenum">
              <a:rPr lang="en-US" smtClean="0"/>
              <a:t>‹#›</a:t>
            </a:fld>
            <a:endParaRPr lang="en-US"/>
          </a:p>
        </p:txBody>
      </p:sp>
    </p:spTree>
    <p:extLst>
      <p:ext uri="{BB962C8B-B14F-4D97-AF65-F5344CB8AC3E}">
        <p14:creationId xmlns:p14="http://schemas.microsoft.com/office/powerpoint/2010/main" val="4187985508"/>
      </p:ext>
    </p:extLst>
  </p:cSld>
  <p:clrMapOvr>
    <a:masterClrMapping/>
  </p:clrMapOvr>
  <mc:AlternateContent xmlns:mc="http://schemas.openxmlformats.org/markup-compatibility/2006" xmlns:p14="http://schemas.microsoft.com/office/powerpoint/2010/main">
    <mc:Choice Requires="p14">
      <p:transition spd="slow" p14:dur="1750" advClick="0" advTm="15000"/>
    </mc:Choice>
    <mc:Fallback xmlns="">
      <p:transition spd="slow" advClick="0" advTm="15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68A0469-CF2A-4B34-8618-FD22BB071765}" type="datetimeFigureOut">
              <a:rPr lang="en-US" smtClean="0"/>
              <a:t>10/22/2017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64D235-3A1C-467A-AA0C-C4837FC08AD1}"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2772280"/>
      </p:ext>
    </p:extLst>
  </p:cSld>
  <p:clrMapOvr>
    <a:masterClrMapping/>
  </p:clrMapOvr>
  <mc:AlternateContent xmlns:mc="http://schemas.openxmlformats.org/markup-compatibility/2006" xmlns:p14="http://schemas.microsoft.com/office/powerpoint/2010/main">
    <mc:Choice Requires="p14">
      <p:transition spd="slow" p14:dur="1750" advClick="0" advTm="15000"/>
    </mc:Choice>
    <mc:Fallback xmlns="">
      <p:transition spd="slow" advClick="0" advTm="15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68A0469-CF2A-4B34-8618-FD22BB071765}" type="datetimeFigureOut">
              <a:rPr lang="en-US" smtClean="0"/>
              <a:t>10/22/2017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64D235-3A1C-467A-AA0C-C4837FC08AD1}" type="slidenum">
              <a:rPr lang="en-US" smtClean="0"/>
              <a:t>‹#›</a:t>
            </a:fld>
            <a:endParaRPr lang="en-US"/>
          </a:p>
        </p:txBody>
      </p:sp>
    </p:spTree>
    <p:extLst>
      <p:ext uri="{BB962C8B-B14F-4D97-AF65-F5344CB8AC3E}">
        <p14:creationId xmlns:p14="http://schemas.microsoft.com/office/powerpoint/2010/main" val="4239786125"/>
      </p:ext>
    </p:extLst>
  </p:cSld>
  <p:clrMapOvr>
    <a:masterClrMapping/>
  </p:clrMapOvr>
  <mc:AlternateContent xmlns:mc="http://schemas.openxmlformats.org/markup-compatibility/2006" xmlns:p14="http://schemas.microsoft.com/office/powerpoint/2010/main">
    <mc:Choice Requires="p14">
      <p:transition spd="slow" p14:dur="1750" advClick="0" advTm="15000"/>
    </mc:Choice>
    <mc:Fallback xmlns="">
      <p:transition spd="slow" advClick="0" advTm="15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68A0469-CF2A-4B34-8618-FD22BB071765}" type="datetimeFigureOut">
              <a:rPr lang="en-US" smtClean="0"/>
              <a:t>10/22/2017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464D235-3A1C-467A-AA0C-C4837FC08AD1}" type="slidenum">
              <a:rPr lang="en-US" smtClean="0"/>
              <a:t>‹#›</a:t>
            </a:fld>
            <a:endParaRPr lang="en-US"/>
          </a:p>
        </p:txBody>
      </p:sp>
    </p:spTree>
    <p:extLst>
      <p:ext uri="{BB962C8B-B14F-4D97-AF65-F5344CB8AC3E}">
        <p14:creationId xmlns:p14="http://schemas.microsoft.com/office/powerpoint/2010/main" val="3954353253"/>
      </p:ext>
    </p:extLst>
  </p:cSld>
  <p:clrMapOvr>
    <a:masterClrMapping/>
  </p:clrMapOvr>
  <mc:AlternateContent xmlns:mc="http://schemas.openxmlformats.org/markup-compatibility/2006" xmlns:p14="http://schemas.microsoft.com/office/powerpoint/2010/main">
    <mc:Choice Requires="p14">
      <p:transition spd="slow" p14:dur="1750" advClick="0" advTm="15000"/>
    </mc:Choice>
    <mc:Fallback xmlns="">
      <p:transition spd="slow" advClick="0" advTm="15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68A0469-CF2A-4B34-8618-FD22BB071765}" type="datetimeFigureOut">
              <a:rPr lang="en-US" smtClean="0"/>
              <a:t>10/22/2017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464D235-3A1C-467A-AA0C-C4837FC08AD1}" type="slidenum">
              <a:rPr lang="en-US" smtClean="0"/>
              <a:t>‹#›</a:t>
            </a:fld>
            <a:endParaRPr lang="en-US"/>
          </a:p>
        </p:txBody>
      </p:sp>
    </p:spTree>
    <p:extLst>
      <p:ext uri="{BB962C8B-B14F-4D97-AF65-F5344CB8AC3E}">
        <p14:creationId xmlns:p14="http://schemas.microsoft.com/office/powerpoint/2010/main" val="564854205"/>
      </p:ext>
    </p:extLst>
  </p:cSld>
  <p:clrMapOvr>
    <a:masterClrMapping/>
  </p:clrMapOvr>
  <mc:AlternateContent xmlns:mc="http://schemas.openxmlformats.org/markup-compatibility/2006" xmlns:p14="http://schemas.microsoft.com/office/powerpoint/2010/main">
    <mc:Choice Requires="p14">
      <p:transition spd="slow" p14:dur="1750" advClick="0" advTm="15000"/>
    </mc:Choice>
    <mc:Fallback xmlns="">
      <p:transition spd="slow" advClick="0" advTm="15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68A0469-CF2A-4B34-8618-FD22BB071765}" type="datetimeFigureOut">
              <a:rPr lang="en-US" smtClean="0"/>
              <a:t>10/22/2017</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4464D235-3A1C-467A-AA0C-C4837FC08AD1}" type="slidenum">
              <a:rPr lang="en-US" smtClean="0"/>
              <a:t>‹#›</a:t>
            </a:fld>
            <a:endParaRPr lang="en-US"/>
          </a:p>
        </p:txBody>
      </p:sp>
    </p:spTree>
    <p:extLst>
      <p:ext uri="{BB962C8B-B14F-4D97-AF65-F5344CB8AC3E}">
        <p14:creationId xmlns:p14="http://schemas.microsoft.com/office/powerpoint/2010/main" val="1226455803"/>
      </p:ext>
    </p:extLst>
  </p:cSld>
  <p:clrMapOvr>
    <a:masterClrMapping/>
  </p:clrMapOvr>
  <mc:AlternateContent xmlns:mc="http://schemas.openxmlformats.org/markup-compatibility/2006" xmlns:p14="http://schemas.microsoft.com/office/powerpoint/2010/main">
    <mc:Choice Requires="p14">
      <p:transition spd="slow" p14:dur="1750" advClick="0" advTm="15000"/>
    </mc:Choice>
    <mc:Fallback xmlns="">
      <p:transition spd="slow" advClick="0" advTm="15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068A0469-CF2A-4B34-8618-FD22BB071765}" type="datetimeFigureOut">
              <a:rPr lang="en-US" smtClean="0"/>
              <a:t>10/22/2017</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464D235-3A1C-467A-AA0C-C4837FC08AD1}" type="slidenum">
              <a:rPr lang="en-US" smtClean="0"/>
              <a:t>‹#›</a:t>
            </a:fld>
            <a:endParaRPr lang="en-US"/>
          </a:p>
        </p:txBody>
      </p:sp>
    </p:spTree>
    <p:extLst>
      <p:ext uri="{BB962C8B-B14F-4D97-AF65-F5344CB8AC3E}">
        <p14:creationId xmlns:p14="http://schemas.microsoft.com/office/powerpoint/2010/main" val="4044195928"/>
      </p:ext>
    </p:extLst>
  </p:cSld>
  <p:clrMapOvr>
    <a:masterClrMapping/>
  </p:clrMapOvr>
  <mc:AlternateContent xmlns:mc="http://schemas.openxmlformats.org/markup-compatibility/2006" xmlns:p14="http://schemas.microsoft.com/office/powerpoint/2010/main">
    <mc:Choice Requires="p14">
      <p:transition spd="slow" p14:dur="1750" advClick="0" advTm="15000"/>
    </mc:Choice>
    <mc:Fallback xmlns="">
      <p:transition spd="slow" advClick="0" advTm="15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68A0469-CF2A-4B34-8618-FD22BB071765}" type="datetimeFigureOut">
              <a:rPr lang="en-US" smtClean="0"/>
              <a:t>10/22/2017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64D235-3A1C-467A-AA0C-C4837FC08AD1}" type="slidenum">
              <a:rPr lang="en-US" smtClean="0"/>
              <a:t>‹#›</a:t>
            </a:fld>
            <a:endParaRPr lang="en-US"/>
          </a:p>
        </p:txBody>
      </p:sp>
    </p:spTree>
    <p:extLst>
      <p:ext uri="{BB962C8B-B14F-4D97-AF65-F5344CB8AC3E}">
        <p14:creationId xmlns:p14="http://schemas.microsoft.com/office/powerpoint/2010/main" val="2071540593"/>
      </p:ext>
    </p:extLst>
  </p:cSld>
  <p:clrMapOvr>
    <a:masterClrMapping/>
  </p:clrMapOvr>
  <mc:AlternateContent xmlns:mc="http://schemas.openxmlformats.org/markup-compatibility/2006" xmlns:p14="http://schemas.microsoft.com/office/powerpoint/2010/main">
    <mc:Choice Requires="p14">
      <p:transition spd="slow" p14:dur="1750" advClick="0" advTm="15000"/>
    </mc:Choice>
    <mc:Fallback xmlns="">
      <p:transition spd="slow" advClick="0" advTm="1500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068A0469-CF2A-4B34-8618-FD22BB071765}" type="datetimeFigureOut">
              <a:rPr lang="en-US" smtClean="0"/>
              <a:t>10/22/2017</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464D235-3A1C-467A-AA0C-C4837FC08AD1}"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4936616"/>
      </p:ext>
    </p:extLst>
  </p:cSld>
  <p:clrMap bg1="lt1" tx1="dk1" bg2="lt2" tx2="dk2" accent1="accent1" accent2="accent2" accent3="accent3" accent4="accent4" accent5="accent5" accent6="accent6" hlink="hlink" folHlink="folHlink"/>
  <p:sldLayoutIdLst>
    <p:sldLayoutId id="2147483804" r:id="rId1"/>
    <p:sldLayoutId id="2147483805" r:id="rId2"/>
    <p:sldLayoutId id="2147483806" r:id="rId3"/>
    <p:sldLayoutId id="2147483807" r:id="rId4"/>
    <p:sldLayoutId id="2147483808" r:id="rId5"/>
    <p:sldLayoutId id="2147483809" r:id="rId6"/>
    <p:sldLayoutId id="2147483810" r:id="rId7"/>
    <p:sldLayoutId id="2147483811" r:id="rId8"/>
    <p:sldLayoutId id="2147483812" r:id="rId9"/>
    <p:sldLayoutId id="2147483813" r:id="rId10"/>
    <p:sldLayoutId id="2147483814" r:id="rId11"/>
  </p:sldLayoutIdLst>
  <mc:AlternateContent xmlns:mc="http://schemas.openxmlformats.org/markup-compatibility/2006" xmlns:p14="http://schemas.microsoft.com/office/powerpoint/2010/main">
    <mc:Choice Requires="p14">
      <p:transition spd="slow" p14:dur="1750" advClick="0" advTm="15000"/>
    </mc:Choice>
    <mc:Fallback xmlns="">
      <p:transition spd="slow" advClick="0" advTm="15000"/>
    </mc:Fallback>
  </mc:AlternateConten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1.mp4"/><Relationship Id="rId2" Type="http://schemas.openxmlformats.org/officeDocument/2006/relationships/tags" Target="../tags/tag1.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hyperlink" Target="https://iu.instructure.com/courses/1653116" TargetMode="Externa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media" Target="../media/media10.mp4"/><Relationship Id="rId2" Type="http://schemas.openxmlformats.org/officeDocument/2006/relationships/tags" Target="../tags/tag10.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media" Target="../media/media11.mp4"/><Relationship Id="rId2" Type="http://schemas.openxmlformats.org/officeDocument/2006/relationships/tags" Target="../tags/tag11.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media" Target="../media/media12.mp4"/><Relationship Id="rId2" Type="http://schemas.openxmlformats.org/officeDocument/2006/relationships/tags" Target="../tags/tag12.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microsoft.com/office/2007/relationships/media" Target="../media/media13.mp4"/><Relationship Id="rId2" Type="http://schemas.openxmlformats.org/officeDocument/2006/relationships/tags" Target="../tags/tag13.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media" Target="../media/media14.mp4"/><Relationship Id="rId2" Type="http://schemas.openxmlformats.org/officeDocument/2006/relationships/tags" Target="../tags/tag14.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microsoft.com/office/2007/relationships/media" Target="../media/media15.mp4"/><Relationship Id="rId2" Type="http://schemas.openxmlformats.org/officeDocument/2006/relationships/tags" Target="../tags/tag15.xml"/><Relationship Id="rId1" Type="http://schemas.openxmlformats.org/officeDocument/2006/relationships/video" Target="NULL" TargetMode="Externa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media" Target="../media/media16.mp4"/><Relationship Id="rId2" Type="http://schemas.openxmlformats.org/officeDocument/2006/relationships/tags" Target="../tags/tag16.xml"/><Relationship Id="rId1" Type="http://schemas.openxmlformats.org/officeDocument/2006/relationships/video" Target="NULL" TargetMode="Externa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microsoft.com/office/2007/relationships/media" Target="../media/media17.mp4"/><Relationship Id="rId2" Type="http://schemas.openxmlformats.org/officeDocument/2006/relationships/tags" Target="../tags/tag17.xml"/><Relationship Id="rId1" Type="http://schemas.openxmlformats.org/officeDocument/2006/relationships/video" Target="NULL" TargetMode="Externa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microsoft.com/office/2007/relationships/media" Target="../media/media18.mp4"/><Relationship Id="rId2" Type="http://schemas.openxmlformats.org/officeDocument/2006/relationships/tags" Target="../tags/tag18.xml"/><Relationship Id="rId1" Type="http://schemas.openxmlformats.org/officeDocument/2006/relationships/video" Target="NULL" TargetMode="Externa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microsoft.com/office/2007/relationships/media" Target="../media/media19.mp4"/><Relationship Id="rId2" Type="http://schemas.openxmlformats.org/officeDocument/2006/relationships/tags" Target="../tags/tag19.xml"/><Relationship Id="rId1" Type="http://schemas.openxmlformats.org/officeDocument/2006/relationships/video" Target="NULL" TargetMode="Externa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media" Target="../media/media2.mp4"/><Relationship Id="rId2" Type="http://schemas.openxmlformats.org/officeDocument/2006/relationships/tags" Target="../tags/tag2.xml"/><Relationship Id="rId1" Type="http://schemas.openxmlformats.org/officeDocument/2006/relationships/video" Target="NULL" TargetMode="Externa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07/relationships/media" Target="../media/media20.mp4"/><Relationship Id="rId2" Type="http://schemas.openxmlformats.org/officeDocument/2006/relationships/tags" Target="../tags/tag20.xml"/><Relationship Id="rId1" Type="http://schemas.openxmlformats.org/officeDocument/2006/relationships/video" Target="NULL" TargetMode="Externa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media" Target="../media/media3.mp4"/><Relationship Id="rId2" Type="http://schemas.openxmlformats.org/officeDocument/2006/relationships/tags" Target="../tags/tag3.xml"/><Relationship Id="rId1" Type="http://schemas.openxmlformats.org/officeDocument/2006/relationships/video" Target="NULL" TargetMode="Externa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media" Target="../media/media4.mp4"/><Relationship Id="rId2" Type="http://schemas.openxmlformats.org/officeDocument/2006/relationships/tags" Target="../tags/tag4.xml"/><Relationship Id="rId1" Type="http://schemas.openxmlformats.org/officeDocument/2006/relationships/video" Target="NULL" TargetMode="Externa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media" Target="../media/media5.mp4"/><Relationship Id="rId2" Type="http://schemas.openxmlformats.org/officeDocument/2006/relationships/tags" Target="../tags/tag5.xml"/><Relationship Id="rId1" Type="http://schemas.openxmlformats.org/officeDocument/2006/relationships/video" Target="NULL" TargetMode="Externa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media" Target="../media/media6.mp4"/><Relationship Id="rId2" Type="http://schemas.openxmlformats.org/officeDocument/2006/relationships/tags" Target="../tags/tag6.xml"/><Relationship Id="rId1" Type="http://schemas.openxmlformats.org/officeDocument/2006/relationships/video" Target="NULL" TargetMode="External"/><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media" Target="../media/media7.mp4"/><Relationship Id="rId2" Type="http://schemas.openxmlformats.org/officeDocument/2006/relationships/tags" Target="../tags/tag7.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media" Target="../media/media8.mp4"/><Relationship Id="rId2" Type="http://schemas.openxmlformats.org/officeDocument/2006/relationships/tags" Target="../tags/tag8.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media" Target="../media/media9.mp4"/><Relationship Id="rId2" Type="http://schemas.openxmlformats.org/officeDocument/2006/relationships/tags" Target="../tags/tag9.xml"/><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72ABDC7-E020-4285-82F7-0E3C861BE355}"/>
              </a:ext>
            </a:extLst>
          </p:cNvPr>
          <p:cNvSpPr/>
          <p:nvPr/>
        </p:nvSpPr>
        <p:spPr>
          <a:xfrm>
            <a:off x="0" y="1301716"/>
            <a:ext cx="11159231" cy="4423070"/>
          </a:xfrm>
          <a:prstGeom prst="rect">
            <a:avLst/>
          </a:prstGeom>
        </p:spPr>
        <p:txBody>
          <a:bodyPr wrap="square">
            <a:spAutoFit/>
          </a:bodyPr>
          <a:lstStyle/>
          <a:p>
            <a:pPr marL="6350" indent="-6350">
              <a:lnSpc>
                <a:spcPct val="103000"/>
              </a:lnSpc>
              <a:spcBef>
                <a:spcPts val="1200"/>
              </a:spcBef>
            </a:pPr>
            <a:r>
              <a:rPr lang="en-US" b="1" dirty="0"/>
              <a:t>                            </a:t>
            </a:r>
            <a:r>
              <a:rPr lang="en-US" sz="3600" b="1" dirty="0">
                <a:solidFill>
                  <a:schemeClr val="accent1">
                    <a:lumMod val="50000"/>
                  </a:schemeClr>
                </a:solidFill>
              </a:rPr>
              <a:t>Analysis and Visualization of Mortality </a:t>
            </a:r>
          </a:p>
          <a:p>
            <a:pPr marL="6350" indent="-6350">
              <a:lnSpc>
                <a:spcPct val="103000"/>
              </a:lnSpc>
              <a:spcBef>
                <a:spcPts val="1200"/>
              </a:spcBef>
            </a:pPr>
            <a:r>
              <a:rPr lang="en-US" sz="3600" b="1" dirty="0">
                <a:solidFill>
                  <a:schemeClr val="accent1">
                    <a:lumMod val="50000"/>
                  </a:schemeClr>
                </a:solidFill>
              </a:rPr>
              <a:t>              With Disease Names Across The Globe</a:t>
            </a:r>
          </a:p>
          <a:p>
            <a:pPr marL="6350" marR="0" indent="-6350">
              <a:lnSpc>
                <a:spcPct val="103000"/>
              </a:lnSpc>
              <a:spcBef>
                <a:spcPts val="1200"/>
              </a:spcBef>
              <a:spcAft>
                <a:spcPts val="0"/>
              </a:spcAft>
            </a:pPr>
            <a:endParaRPr lang="en-US" sz="2400" b="1" kern="0"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r>
              <a:rPr lang="en-US" b="1" dirty="0">
                <a:solidFill>
                  <a:srgbClr val="000000"/>
                </a:solidFill>
                <a:latin typeface="Calibri" panose="020F0502020204030204" pitchFamily="34" charset="0"/>
                <a:ea typeface="Calibri" panose="020F0502020204030204" pitchFamily="34" charset="0"/>
                <a:cs typeface="Calibri" panose="020F0502020204030204" pitchFamily="34" charset="0"/>
              </a:rPr>
              <a:t>              </a:t>
            </a:r>
            <a:endParaRPr lang="en-US" sz="2000" dirty="0">
              <a:solidFill>
                <a:srgbClr val="000000"/>
              </a:solidFill>
              <a:effectLst/>
              <a:latin typeface="Calibri" panose="020F0502020204030204" pitchFamily="34" charset="0"/>
              <a:ea typeface="Calibri" panose="020F0502020204030204" pitchFamily="34" charset="0"/>
            </a:endParaRPr>
          </a:p>
          <a:p>
            <a:r>
              <a:rPr lang="en-US" b="1" dirty="0">
                <a:solidFill>
                  <a:srgbClr val="000000"/>
                </a:solidFill>
                <a:latin typeface="Calibri" panose="020F0502020204030204" pitchFamily="34" charset="0"/>
                <a:ea typeface="Calibri" panose="020F0502020204030204" pitchFamily="34" charset="0"/>
                <a:cs typeface="Calibri" panose="020F0502020204030204" pitchFamily="34" charset="0"/>
              </a:rPr>
              <a:t>                                                                                   </a:t>
            </a:r>
            <a:endParaRPr lang="en-US" sz="2000" dirty="0">
              <a:solidFill>
                <a:srgbClr val="000000"/>
              </a:solidFill>
              <a:effectLst/>
              <a:latin typeface="Calibri" panose="020F0502020204030204" pitchFamily="34" charset="0"/>
              <a:ea typeface="Calibri" panose="020F0502020204030204" pitchFamily="34" charset="0"/>
            </a:endParaRPr>
          </a:p>
          <a:p>
            <a:r>
              <a:rPr lang="en-US" b="1" dirty="0">
                <a:solidFill>
                  <a:srgbClr val="000000"/>
                </a:solidFill>
                <a:latin typeface="Calibri" panose="020F0502020204030204" pitchFamily="34" charset="0"/>
                <a:ea typeface="Calibri" panose="020F0502020204030204" pitchFamily="34" charset="0"/>
                <a:cs typeface="Calibri" panose="020F0502020204030204" pitchFamily="34" charset="0"/>
              </a:rPr>
              <a:t>                                                </a:t>
            </a:r>
            <a:endParaRPr lang="en-US" sz="2000" dirty="0">
              <a:solidFill>
                <a:srgbClr val="000000"/>
              </a:solidFill>
              <a:effectLst/>
              <a:latin typeface="Calibri" panose="020F0502020204030204" pitchFamily="34" charset="0"/>
              <a:ea typeface="Calibri" panose="020F0502020204030204" pitchFamily="34" charset="0"/>
            </a:endParaRPr>
          </a:p>
          <a:p>
            <a:r>
              <a:rPr lang="en-US" b="1" u="sng" dirty="0">
                <a:solidFill>
                  <a:srgbClr val="000000"/>
                </a:solidFill>
                <a:latin typeface="Calibri" panose="020F0502020204030204" pitchFamily="34" charset="0"/>
                <a:ea typeface="Calibri" panose="020F0502020204030204" pitchFamily="34" charset="0"/>
                <a:cs typeface="Calibri" panose="020F0502020204030204" pitchFamily="34" charset="0"/>
              </a:rPr>
              <a:t>  </a:t>
            </a:r>
            <a:endParaRPr lang="en-US" sz="2000" dirty="0">
              <a:solidFill>
                <a:srgbClr val="000000"/>
              </a:solidFill>
              <a:effectLst/>
              <a:latin typeface="Calibri" panose="020F0502020204030204" pitchFamily="34" charset="0"/>
              <a:ea typeface="Calibri" panose="020F0502020204030204" pitchFamily="34" charset="0"/>
            </a:endParaRPr>
          </a:p>
          <a:p>
            <a:r>
              <a:rPr lang="en-US" b="1" dirty="0">
                <a:solidFill>
                  <a:srgbClr val="000000"/>
                </a:solidFill>
                <a:latin typeface="Calibri" panose="020F0502020204030204" pitchFamily="34" charset="0"/>
                <a:ea typeface="Calibri" panose="020F0502020204030204" pitchFamily="34" charset="0"/>
                <a:cs typeface="Calibri" panose="020F0502020204030204" pitchFamily="34" charset="0"/>
              </a:rPr>
              <a:t> </a:t>
            </a:r>
            <a:endParaRPr lang="en-US" sz="2000" dirty="0">
              <a:solidFill>
                <a:srgbClr val="000000"/>
              </a:solidFill>
              <a:effectLst/>
              <a:latin typeface="Calibri" panose="020F0502020204030204" pitchFamily="34" charset="0"/>
              <a:ea typeface="Calibri" panose="020F0502020204030204" pitchFamily="34" charset="0"/>
            </a:endParaRPr>
          </a:p>
          <a:p>
            <a:r>
              <a:rPr lang="en-US" b="1" dirty="0">
                <a:solidFill>
                  <a:srgbClr val="000000"/>
                </a:solidFill>
                <a:latin typeface="Calibri" panose="020F0502020204030204" pitchFamily="34" charset="0"/>
                <a:ea typeface="Calibri" panose="020F0502020204030204" pitchFamily="34" charset="0"/>
                <a:cs typeface="Calibri" panose="020F0502020204030204" pitchFamily="34" charset="0"/>
              </a:rPr>
              <a:t> </a:t>
            </a:r>
            <a:endParaRPr lang="en-US" sz="2000" dirty="0">
              <a:solidFill>
                <a:srgbClr val="000000"/>
              </a:solidFill>
              <a:effectLst/>
              <a:latin typeface="Calibri" panose="020F0502020204030204" pitchFamily="34" charset="0"/>
              <a:ea typeface="Calibri" panose="020F0502020204030204" pitchFamily="34" charset="0"/>
            </a:endParaRPr>
          </a:p>
          <a:p>
            <a:r>
              <a:rPr lang="en-US" b="1" dirty="0">
                <a:solidFill>
                  <a:srgbClr val="000000"/>
                </a:solidFill>
                <a:latin typeface="Calibri" panose="020F0502020204030204" pitchFamily="34" charset="0"/>
                <a:ea typeface="Calibri" panose="020F0502020204030204" pitchFamily="34" charset="0"/>
                <a:cs typeface="Calibri" panose="020F0502020204030204" pitchFamily="34" charset="0"/>
              </a:rPr>
              <a:t>                                                                            Radhika Yogesh  Kulkarni</a:t>
            </a:r>
            <a:endParaRPr lang="en-US" sz="2000" dirty="0">
              <a:solidFill>
                <a:srgbClr val="000000"/>
              </a:solidFill>
              <a:effectLst/>
              <a:latin typeface="Calibri" panose="020F0502020204030204" pitchFamily="34" charset="0"/>
              <a:ea typeface="Calibri" panose="020F0502020204030204" pitchFamily="34" charset="0"/>
            </a:endParaRPr>
          </a:p>
          <a:p>
            <a:r>
              <a:rPr lang="en-US" b="1" dirty="0">
                <a:solidFill>
                  <a:srgbClr val="000000"/>
                </a:solidFill>
                <a:latin typeface="Calibri" panose="020F0502020204030204" pitchFamily="34" charset="0"/>
                <a:ea typeface="Calibri" panose="020F0502020204030204" pitchFamily="34" charset="0"/>
                <a:cs typeface="Calibri" panose="020F0502020204030204" pitchFamily="34" charset="0"/>
              </a:rPr>
              <a:t>                                                                            Email: rykulkar@iu.edu  	                                                                                                  				                                        </a:t>
            </a:r>
            <a:r>
              <a:rPr lang="en-US" b="1" dirty="0">
                <a:solidFill>
                  <a:srgbClr val="000000"/>
                </a:solidFill>
                <a:latin typeface="Calibri" panose="020F0502020204030204" pitchFamily="34" charset="0"/>
                <a:ea typeface="Times New Roman" panose="02020603050405020304" pitchFamily="18" charset="0"/>
                <a:cs typeface="Calibri" panose="020F0502020204030204" pitchFamily="34" charset="0"/>
                <a:hlinkClick r:id="rId5"/>
              </a:rPr>
              <a:t>FA17-BL-INFO-I590-14120</a:t>
            </a:r>
            <a:endParaRPr lang="en-US" sz="1600" dirty="0">
              <a:solidFill>
                <a:srgbClr val="000000"/>
              </a:solidFill>
              <a:effectLst/>
              <a:latin typeface="Calibri" panose="020F0502020204030204" pitchFamily="34" charset="0"/>
              <a:ea typeface="Calibri" panose="020F0502020204030204" pitchFamily="34" charset="0"/>
            </a:endParaRPr>
          </a:p>
        </p:txBody>
      </p:sp>
      <p:pic>
        <p:nvPicPr>
          <p:cNvPr id="8" name="tmp55C8">
            <a:hlinkClick r:id="" action="ppaction://media"/>
            <a:extLst>
              <a:ext uri="{FF2B5EF4-FFF2-40B4-BE49-F238E27FC236}">
                <a16:creationId xmlns:a16="http://schemas.microsoft.com/office/drawing/2014/main" id="{913DC1AC-C3CF-4222-81DA-4B4301CB7DE9}"/>
              </a:ext>
            </a:extLst>
          </p:cNvPr>
          <p:cNvPicPr>
            <a:picLocks noChangeAspect="1"/>
          </p:cNvPicPr>
          <p:nvPr>
            <a:videoFile r:link="rId1"/>
            <p:custDataLst>
              <p:tags r:id="rId2"/>
            </p:custDataLst>
            <p:extLst>
              <p:ext uri="{DAA4B4D4-6D71-4841-9C94-3DE7FCFB9230}">
                <p14:media xmlns:p14="http://schemas.microsoft.com/office/powerpoint/2010/main" r:embed="rId3">
                  <p14:trim end="55.8979"/>
                </p14:media>
              </p:ext>
              <p:ext uri="{42D2F446-02D8-4167-A562-619A0277C38B}">
                <p15:isNarration xmlns:p15="http://schemas.microsoft.com/office/powerpoint/2012/main" val="1"/>
              </p:ext>
            </p:extLst>
          </p:nvPr>
        </p:nvPicPr>
        <p:blipFill>
          <a:blip r:embed="rId6"/>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2830306574"/>
      </p:ext>
    </p:extLst>
  </p:cSld>
  <p:clrMapOvr>
    <a:masterClrMapping/>
  </p:clrMapOvr>
  <mc:AlternateContent xmlns:mc="http://schemas.openxmlformats.org/markup-compatibility/2006">
    <mc:Choice xmlns:p14="http://schemas.microsoft.com/office/powerpoint/2010/main" Requires="p14">
      <p:transition spd="slow" p14:dur="1750" advClick="0" advTm="11579"/>
    </mc:Choice>
    <mc:Fallback>
      <p:transition spd="slow" advClick="0" advTm="115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A4B51-90D3-4B3B-8A29-D3D9C1C85942}"/>
              </a:ext>
            </a:extLst>
          </p:cNvPr>
          <p:cNvSpPr>
            <a:spLocks noGrp="1"/>
          </p:cNvSpPr>
          <p:nvPr>
            <p:ph type="title"/>
          </p:nvPr>
        </p:nvSpPr>
        <p:spPr>
          <a:xfrm>
            <a:off x="683581" y="0"/>
            <a:ext cx="10472099" cy="1340527"/>
          </a:xfrm>
        </p:spPr>
        <p:txBody>
          <a:bodyPr>
            <a:normAutofit/>
          </a:bodyPr>
          <a:lstStyle/>
          <a:p>
            <a:r>
              <a:rPr lang="en-US" sz="1800" b="1" dirty="0">
                <a:solidFill>
                  <a:schemeClr val="tx1"/>
                </a:solidFill>
                <a:latin typeface="+mn-lt"/>
              </a:rPr>
              <a:t>Finding Correlation matrix -To check at mortality rates correlations .</a:t>
            </a:r>
            <a:br>
              <a:rPr lang="en-US" sz="1800" b="1" dirty="0">
                <a:solidFill>
                  <a:schemeClr val="tx1"/>
                </a:solidFill>
                <a:latin typeface="+mn-lt"/>
              </a:rPr>
            </a:br>
            <a:r>
              <a:rPr lang="en-US" sz="1800" b="1" dirty="0">
                <a:solidFill>
                  <a:schemeClr val="tx1"/>
                </a:solidFill>
                <a:latin typeface="+mn-lt"/>
              </a:rPr>
              <a:t>The matrix compares variables- To pivot the data to look at Category as the columns and Cleaning up unwanted columns further.</a:t>
            </a:r>
            <a:endParaRPr lang="en-US" sz="1800" dirty="0">
              <a:solidFill>
                <a:schemeClr val="tx1"/>
              </a:solidFill>
              <a:latin typeface="+mn-lt"/>
            </a:endParaRPr>
          </a:p>
        </p:txBody>
      </p:sp>
      <p:pic>
        <p:nvPicPr>
          <p:cNvPr id="4" name="Content Placeholder 3">
            <a:extLst>
              <a:ext uri="{FF2B5EF4-FFF2-40B4-BE49-F238E27FC236}">
                <a16:creationId xmlns:a16="http://schemas.microsoft.com/office/drawing/2014/main" id="{E21F6F81-31EF-4D5E-A626-8B4A4839DD82}"/>
              </a:ext>
            </a:extLst>
          </p:cNvPr>
          <p:cNvPicPr>
            <a:picLocks noGrp="1"/>
          </p:cNvPicPr>
          <p:nvPr>
            <p:ph idx="1"/>
          </p:nvPr>
        </p:nvPicPr>
        <p:blipFill>
          <a:blip r:embed="rId5">
            <a:extLst>
              <a:ext uri="{28A0092B-C50C-407E-A947-70E740481C1C}">
                <a14:useLocalDpi xmlns:a14="http://schemas.microsoft.com/office/drawing/2010/main" val="0"/>
              </a:ext>
            </a:extLst>
          </a:blip>
          <a:stretch>
            <a:fillRect/>
          </a:stretch>
        </p:blipFill>
        <p:spPr>
          <a:xfrm>
            <a:off x="226243" y="1690688"/>
            <a:ext cx="11613823" cy="3851685"/>
          </a:xfrm>
          <a:prstGeom prst="rect">
            <a:avLst/>
          </a:prstGeom>
        </p:spPr>
      </p:pic>
      <p:pic>
        <p:nvPicPr>
          <p:cNvPr id="3" name="tmp2CD8">
            <a:hlinkClick r:id="" action="ppaction://media"/>
            <a:extLst>
              <a:ext uri="{FF2B5EF4-FFF2-40B4-BE49-F238E27FC236}">
                <a16:creationId xmlns:a16="http://schemas.microsoft.com/office/drawing/2014/main" id="{93EF9CE2-266A-4D45-849A-DFF5DC51D759}"/>
              </a:ext>
            </a:extLst>
          </p:cNvPr>
          <p:cNvPicPr>
            <a:picLocks noChangeAspect="1"/>
          </p:cNvPicPr>
          <p:nvPr>
            <a:videoFile r:link="rId1"/>
            <p:custDataLst>
              <p:tags r:id="rId2"/>
            </p:custDataLst>
            <p:extLst>
              <p:ext uri="{DAA4B4D4-6D71-4841-9C94-3DE7FCFB9230}">
                <p14:media xmlns:p14="http://schemas.microsoft.com/office/powerpoint/2010/main" r:embed="rId3">
                  <p14:trim end="49.7437"/>
                </p14:media>
              </p:ext>
              <p:ext uri="{42D2F446-02D8-4167-A562-619A0277C38B}">
                <p15:isNarration xmlns:p15="http://schemas.microsoft.com/office/powerpoint/2012/main" val="1"/>
              </p:ext>
            </p:extLst>
          </p:nvPr>
        </p:nvPicPr>
        <p:blipFill>
          <a:blip r:embed="rId6"/>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964063375"/>
      </p:ext>
    </p:extLst>
  </p:cSld>
  <p:clrMapOvr>
    <a:masterClrMapping/>
  </p:clrMapOvr>
  <mc:AlternateContent xmlns:mc="http://schemas.openxmlformats.org/markup-compatibility/2006">
    <mc:Choice xmlns:p14="http://schemas.microsoft.com/office/powerpoint/2010/main" Requires="p14">
      <p:transition spd="slow" p14:dur="1750" advClick="0" advTm="15762"/>
    </mc:Choice>
    <mc:Fallback>
      <p:transition spd="slow" advClick="0" advTm="157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F9EEC-9313-4AE3-8880-3E097A80972E}"/>
              </a:ext>
            </a:extLst>
          </p:cNvPr>
          <p:cNvSpPr>
            <a:spLocks noGrp="1"/>
          </p:cNvSpPr>
          <p:nvPr>
            <p:ph type="title"/>
          </p:nvPr>
        </p:nvSpPr>
        <p:spPr/>
        <p:txBody>
          <a:bodyPr>
            <a:normAutofit/>
          </a:bodyPr>
          <a:lstStyle/>
          <a:p>
            <a:r>
              <a:rPr lang="en-US" sz="2000" b="1" dirty="0"/>
              <a:t>Plotting Heatmap of Disease Vs Causes.</a:t>
            </a:r>
            <a:endParaRPr lang="en-US" sz="2000" dirty="0"/>
          </a:p>
        </p:txBody>
      </p:sp>
      <p:sp>
        <p:nvSpPr>
          <p:cNvPr id="3" name="Content Placeholder 2">
            <a:extLst>
              <a:ext uri="{FF2B5EF4-FFF2-40B4-BE49-F238E27FC236}">
                <a16:creationId xmlns:a16="http://schemas.microsoft.com/office/drawing/2014/main" id="{E42309FD-A457-4ACB-81AE-03BDEFEA782C}"/>
              </a:ext>
            </a:extLst>
          </p:cNvPr>
          <p:cNvSpPr>
            <a:spLocks noGrp="1"/>
          </p:cNvSpPr>
          <p:nvPr>
            <p:ph idx="1"/>
          </p:nvPr>
        </p:nvSpPr>
        <p:spPr>
          <a:xfrm>
            <a:off x="838200" y="0"/>
            <a:ext cx="10081334" cy="6267636"/>
          </a:xfrm>
        </p:spPr>
        <p:txBody>
          <a:bodyPr/>
          <a:lstStyle/>
          <a:p>
            <a:pPr marL="0" indent="0">
              <a:buNone/>
            </a:pPr>
            <a:r>
              <a:rPr lang="en-US" sz="2800" b="1" i="1" dirty="0">
                <a:solidFill>
                  <a:schemeClr val="tx1"/>
                </a:solidFill>
              </a:rPr>
              <a:t>Analysis and Observations </a:t>
            </a:r>
            <a:endParaRPr lang="en-US" sz="2800" i="1" dirty="0">
              <a:solidFill>
                <a:schemeClr val="tx1"/>
              </a:solidFill>
            </a:endParaRPr>
          </a:p>
          <a:p>
            <a:pPr lvl="0"/>
            <a:r>
              <a:rPr lang="en-US" sz="1600" b="1" dirty="0">
                <a:solidFill>
                  <a:schemeClr val="tx1"/>
                </a:solidFill>
              </a:rPr>
              <a:t>Neoplasms and Cardiovascular disease are very highly correlated which are in the highest range of cause</a:t>
            </a:r>
            <a:r>
              <a:rPr lang="en-US" sz="1600" dirty="0">
                <a:solidFill>
                  <a:schemeClr val="tx1"/>
                </a:solidFill>
              </a:rPr>
              <a:t>.</a:t>
            </a:r>
          </a:p>
          <a:p>
            <a:pPr lvl="0"/>
            <a:r>
              <a:rPr lang="en-US" sz="1600" dirty="0">
                <a:solidFill>
                  <a:schemeClr val="tx1"/>
                </a:solidFill>
              </a:rPr>
              <a:t>To better the concentration of points in the center ,making use of a KDE and bar graphs on the edges</a:t>
            </a:r>
          </a:p>
          <a:p>
            <a:pPr lvl="0"/>
            <a:endParaRPr lang="en-US" sz="1400" dirty="0"/>
          </a:p>
          <a:p>
            <a:pPr lvl="0"/>
            <a:endParaRPr lang="en-US" sz="1400" dirty="0"/>
          </a:p>
          <a:p>
            <a:pPr marL="0" lvl="0" indent="0">
              <a:buNone/>
            </a:pPr>
            <a:endParaRPr lang="en-US" sz="1400" dirty="0"/>
          </a:p>
          <a:p>
            <a:endParaRPr lang="en-US" dirty="0"/>
          </a:p>
        </p:txBody>
      </p:sp>
      <p:pic>
        <p:nvPicPr>
          <p:cNvPr id="4" name="Picture 3">
            <a:extLst>
              <a:ext uri="{FF2B5EF4-FFF2-40B4-BE49-F238E27FC236}">
                <a16:creationId xmlns:a16="http://schemas.microsoft.com/office/drawing/2014/main" id="{D25B056A-A7F4-465E-8EF1-101C9699467A}"/>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723119" y="1810898"/>
            <a:ext cx="10107638" cy="4110507"/>
          </a:xfrm>
          <a:prstGeom prst="rect">
            <a:avLst/>
          </a:prstGeom>
          <a:noFill/>
          <a:ln>
            <a:noFill/>
          </a:ln>
        </p:spPr>
      </p:pic>
      <p:pic>
        <p:nvPicPr>
          <p:cNvPr id="6" name="tmp2B10">
            <a:hlinkClick r:id="" action="ppaction://media"/>
            <a:extLst>
              <a:ext uri="{FF2B5EF4-FFF2-40B4-BE49-F238E27FC236}">
                <a16:creationId xmlns:a16="http://schemas.microsoft.com/office/drawing/2014/main" id="{7120A43F-BA19-4595-B869-D6C2FC63C066}"/>
              </a:ext>
            </a:extLst>
          </p:cNvPr>
          <p:cNvPicPr>
            <a:picLocks noChangeAspect="1"/>
          </p:cNvPicPr>
          <p:nvPr>
            <a:videoFile r:link="rId1"/>
            <p:custDataLst>
              <p:tags r:id="rId2"/>
            </p:custDataLst>
            <p:extLst>
              <p:ext uri="{DAA4B4D4-6D71-4841-9C94-3DE7FCFB9230}">
                <p14:media xmlns:p14="http://schemas.microsoft.com/office/powerpoint/2010/main" r:embed="rId3">
                  <p14:trim end="13.043"/>
                </p14:media>
              </p:ext>
              <p:ext uri="{42D2F446-02D8-4167-A562-619A0277C38B}">
                <p15:isNarration xmlns:p15="http://schemas.microsoft.com/office/powerpoint/2012/main" val="1"/>
              </p:ext>
            </p:extLst>
          </p:nvPr>
        </p:nvPicPr>
        <p:blipFill>
          <a:blip r:embed="rId6"/>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1379953008"/>
      </p:ext>
    </p:extLst>
  </p:cSld>
  <p:clrMapOvr>
    <a:masterClrMapping/>
  </p:clrMapOvr>
  <mc:AlternateContent xmlns:mc="http://schemas.openxmlformats.org/markup-compatibility/2006">
    <mc:Choice xmlns:p14="http://schemas.microsoft.com/office/powerpoint/2010/main" Requires="p14">
      <p:transition spd="slow" p14:dur="1750" advClick="0" advTm="16148"/>
    </mc:Choice>
    <mc:Fallback>
      <p:transition spd="slow" advClick="0" advTm="161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DFD33-AF26-4CA9-BC40-5B084F1C2D53}"/>
              </a:ext>
            </a:extLst>
          </p:cNvPr>
          <p:cNvSpPr>
            <a:spLocks noGrp="1"/>
          </p:cNvSpPr>
          <p:nvPr>
            <p:ph type="title"/>
          </p:nvPr>
        </p:nvSpPr>
        <p:spPr>
          <a:xfrm>
            <a:off x="701336" y="204187"/>
            <a:ext cx="10454344" cy="1533174"/>
          </a:xfrm>
        </p:spPr>
        <p:txBody>
          <a:bodyPr>
            <a:normAutofit fontScale="90000"/>
          </a:bodyPr>
          <a:lstStyle/>
          <a:p>
            <a:r>
              <a:rPr lang="en-US" sz="1800" b="1" dirty="0">
                <a:solidFill>
                  <a:schemeClr val="tx1"/>
                </a:solidFill>
                <a:latin typeface="+mn-lt"/>
              </a:rPr>
              <a:t>Zooming back out from those two diseases, goal is to find the relationships between other diseases</a:t>
            </a:r>
            <a:r>
              <a:rPr lang="en-US" sz="1800" dirty="0">
                <a:solidFill>
                  <a:schemeClr val="tx1"/>
                </a:solidFill>
                <a:latin typeface="+mn-lt"/>
              </a:rPr>
              <a:t>. </a:t>
            </a:r>
            <a:br>
              <a:rPr lang="en-US" sz="1800" dirty="0">
                <a:solidFill>
                  <a:schemeClr val="tx1"/>
                </a:solidFill>
                <a:latin typeface="+mn-lt"/>
              </a:rPr>
            </a:br>
            <a:br>
              <a:rPr lang="en-US" sz="1800" dirty="0">
                <a:solidFill>
                  <a:schemeClr val="tx1"/>
                </a:solidFill>
                <a:latin typeface="+mn-lt"/>
              </a:rPr>
            </a:br>
            <a:r>
              <a:rPr lang="en-US" sz="1800" dirty="0">
                <a:solidFill>
                  <a:schemeClr val="tx1"/>
                </a:solidFill>
                <a:latin typeface="+mn-lt"/>
              </a:rPr>
              <a:t>Because the top and bottom corners are mirror images, changed the bottom to a </a:t>
            </a:r>
            <a:r>
              <a:rPr lang="en-US" sz="1800" dirty="0" err="1">
                <a:solidFill>
                  <a:schemeClr val="tx1"/>
                </a:solidFill>
                <a:latin typeface="+mn-lt"/>
              </a:rPr>
              <a:t>kde</a:t>
            </a:r>
            <a:r>
              <a:rPr lang="en-US" sz="1800" dirty="0">
                <a:solidFill>
                  <a:schemeClr val="tx1"/>
                </a:solidFill>
                <a:latin typeface="+mn-lt"/>
              </a:rPr>
              <a:t> plot to get a better understanding of the density of values in the concentrations</a:t>
            </a:r>
            <a:br>
              <a:rPr lang="en-US" dirty="0"/>
            </a:br>
            <a:endParaRPr lang="en-US" dirty="0"/>
          </a:p>
        </p:txBody>
      </p:sp>
      <p:pic>
        <p:nvPicPr>
          <p:cNvPr id="4" name="Content Placeholder 3">
            <a:extLst>
              <a:ext uri="{FF2B5EF4-FFF2-40B4-BE49-F238E27FC236}">
                <a16:creationId xmlns:a16="http://schemas.microsoft.com/office/drawing/2014/main" id="{5A70D8CA-03B2-439A-946B-6208EB2CA422}"/>
              </a:ext>
            </a:extLst>
          </p:cNvPr>
          <p:cNvPicPr>
            <a:picLocks noGrp="1"/>
          </p:cNvPicPr>
          <p:nvPr>
            <p:ph idx="1"/>
          </p:nvPr>
        </p:nvPicPr>
        <p:blipFill>
          <a:blip r:embed="rId5">
            <a:extLst>
              <a:ext uri="{28A0092B-C50C-407E-A947-70E740481C1C}">
                <a14:useLocalDpi xmlns:a14="http://schemas.microsoft.com/office/drawing/2010/main" val="0"/>
              </a:ext>
            </a:extLst>
          </a:blip>
          <a:srcRect/>
          <a:stretch>
            <a:fillRect/>
          </a:stretch>
        </p:blipFill>
        <p:spPr bwMode="auto">
          <a:xfrm>
            <a:off x="1073985" y="2129910"/>
            <a:ext cx="10044030" cy="3514894"/>
          </a:xfrm>
          <a:prstGeom prst="rect">
            <a:avLst/>
          </a:prstGeom>
          <a:noFill/>
          <a:ln>
            <a:noFill/>
          </a:ln>
        </p:spPr>
      </p:pic>
      <p:pic>
        <p:nvPicPr>
          <p:cNvPr id="3" name="tmpDAE9">
            <a:hlinkClick r:id="" action="ppaction://media"/>
            <a:extLst>
              <a:ext uri="{FF2B5EF4-FFF2-40B4-BE49-F238E27FC236}">
                <a16:creationId xmlns:a16="http://schemas.microsoft.com/office/drawing/2014/main" id="{5B0140CE-EFAB-44EF-9017-E089C195BF36}"/>
              </a:ext>
            </a:extLst>
          </p:cNvPr>
          <p:cNvPicPr>
            <a:picLocks noChangeAspect="1"/>
          </p:cNvPicPr>
          <p:nvPr>
            <a:videoFile r:link="rId1"/>
            <p:custDataLst>
              <p:tags r:id="rId2"/>
            </p:custDataLst>
            <p:extLst>
              <p:ext uri="{DAA4B4D4-6D71-4841-9C94-3DE7FCFB9230}">
                <p14:media xmlns:p14="http://schemas.microsoft.com/office/powerpoint/2010/main" r:embed="rId3">
                  <p14:trim end="30.2666"/>
                </p14:media>
              </p:ext>
              <p:ext uri="{42D2F446-02D8-4167-A562-619A0277C38B}">
                <p15:isNarration xmlns:p15="http://schemas.microsoft.com/office/powerpoint/2012/main" val="1"/>
              </p:ext>
            </p:extLst>
          </p:nvPr>
        </p:nvPicPr>
        <p:blipFill>
          <a:blip r:embed="rId6"/>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1344325546"/>
      </p:ext>
    </p:extLst>
  </p:cSld>
  <p:clrMapOvr>
    <a:masterClrMapping/>
  </p:clrMapOvr>
  <mc:AlternateContent xmlns:mc="http://schemas.openxmlformats.org/markup-compatibility/2006">
    <mc:Choice xmlns:p14="http://schemas.microsoft.com/office/powerpoint/2010/main" Requires="p14">
      <p:transition spd="slow" p14:dur="1750" advClick="0" advTm="15902"/>
    </mc:Choice>
    <mc:Fallback>
      <p:transition spd="slow" advClick="0" advTm="159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7ED17-160F-4D6A-B0F0-0C71936ABD79}"/>
              </a:ext>
            </a:extLst>
          </p:cNvPr>
          <p:cNvSpPr>
            <a:spLocks noGrp="1"/>
          </p:cNvSpPr>
          <p:nvPr>
            <p:ph type="title"/>
          </p:nvPr>
        </p:nvSpPr>
        <p:spPr>
          <a:xfrm>
            <a:off x="923278" y="1"/>
            <a:ext cx="10232402" cy="1180729"/>
          </a:xfrm>
        </p:spPr>
        <p:txBody>
          <a:bodyPr>
            <a:normAutofit/>
          </a:bodyPr>
          <a:lstStyle/>
          <a:p>
            <a:r>
              <a:rPr lang="en-US" sz="2000" b="1" dirty="0">
                <a:solidFill>
                  <a:schemeClr val="tx1"/>
                </a:solidFill>
                <a:latin typeface="+mn-lt"/>
              </a:rPr>
              <a:t>Year over year change in mortality rates of cardiovascular disease. We can see that mortality rates are dropping in every state.</a:t>
            </a:r>
          </a:p>
        </p:txBody>
      </p:sp>
      <p:pic>
        <p:nvPicPr>
          <p:cNvPr id="4" name="Content Placeholder 3">
            <a:extLst>
              <a:ext uri="{FF2B5EF4-FFF2-40B4-BE49-F238E27FC236}">
                <a16:creationId xmlns:a16="http://schemas.microsoft.com/office/drawing/2014/main" id="{493712CD-F4B2-4CE9-90C4-2BAFFA175008}"/>
              </a:ext>
            </a:extLst>
          </p:cNvPr>
          <p:cNvPicPr>
            <a:picLocks noGrp="1"/>
          </p:cNvPicPr>
          <p:nvPr>
            <p:ph idx="1"/>
          </p:nvPr>
        </p:nvPicPr>
        <p:blipFill>
          <a:blip r:embed="rId5">
            <a:extLst>
              <a:ext uri="{28A0092B-C50C-407E-A947-70E740481C1C}">
                <a14:useLocalDpi xmlns:a14="http://schemas.microsoft.com/office/drawing/2010/main" val="0"/>
              </a:ext>
            </a:extLst>
          </a:blip>
          <a:stretch>
            <a:fillRect/>
          </a:stretch>
        </p:blipFill>
        <p:spPr bwMode="auto">
          <a:xfrm>
            <a:off x="1096963" y="2301149"/>
            <a:ext cx="10058400" cy="3112953"/>
          </a:xfrm>
          <a:prstGeom prst="rect">
            <a:avLst/>
          </a:prstGeom>
          <a:noFill/>
          <a:ln>
            <a:noFill/>
          </a:ln>
        </p:spPr>
      </p:pic>
      <p:pic>
        <p:nvPicPr>
          <p:cNvPr id="6" name="tmpD2C9">
            <a:hlinkClick r:id="" action="ppaction://media"/>
            <a:extLst>
              <a:ext uri="{FF2B5EF4-FFF2-40B4-BE49-F238E27FC236}">
                <a16:creationId xmlns:a16="http://schemas.microsoft.com/office/drawing/2014/main" id="{B15B0CAB-329A-4C79-B8B6-006E9939251B}"/>
              </a:ext>
            </a:extLst>
          </p:cNvPr>
          <p:cNvPicPr>
            <a:picLocks noChangeAspect="1"/>
          </p:cNvPicPr>
          <p:nvPr>
            <a:videoFile r:link="rId1"/>
            <p:custDataLst>
              <p:tags r:id="rId2"/>
            </p:custDataLst>
            <p:extLst>
              <p:ext uri="{DAA4B4D4-6D71-4841-9C94-3DE7FCFB9230}">
                <p14:media xmlns:p14="http://schemas.microsoft.com/office/powerpoint/2010/main" r:embed="rId3">
                  <p14:trim end="60.229"/>
                </p14:media>
              </p:ext>
              <p:ext uri="{42D2F446-02D8-4167-A562-619A0277C38B}">
                <p15:isNarration xmlns:p15="http://schemas.microsoft.com/office/powerpoint/2012/main" val="1"/>
              </p:ext>
            </p:extLst>
          </p:nvPr>
        </p:nvPicPr>
        <p:blipFill>
          <a:blip r:embed="rId6"/>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4253558468"/>
      </p:ext>
    </p:extLst>
  </p:cSld>
  <p:clrMapOvr>
    <a:masterClrMapping/>
  </p:clrMapOvr>
  <mc:AlternateContent xmlns:mc="http://schemas.openxmlformats.org/markup-compatibility/2006">
    <mc:Choice xmlns:p14="http://schemas.microsoft.com/office/powerpoint/2010/main" Requires="p14">
      <p:transition spd="slow" p14:dur="1750" advClick="0" advTm="13059"/>
    </mc:Choice>
    <mc:Fallback>
      <p:transition spd="slow" advClick="0" advTm="130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5F0DD-B20B-46AC-9E22-B40B80740285}"/>
              </a:ext>
            </a:extLst>
          </p:cNvPr>
          <p:cNvSpPr>
            <a:spLocks noGrp="1"/>
          </p:cNvSpPr>
          <p:nvPr>
            <p:ph type="title"/>
          </p:nvPr>
        </p:nvSpPr>
        <p:spPr>
          <a:xfrm>
            <a:off x="237744" y="301840"/>
            <a:ext cx="11740896" cy="807869"/>
          </a:xfrm>
        </p:spPr>
        <p:txBody>
          <a:bodyPr>
            <a:noAutofit/>
          </a:bodyPr>
          <a:lstStyle/>
          <a:p>
            <a:pPr marL="285750" indent="-285750">
              <a:buFont typeface="Wingdings" panose="05000000000000000000" pitchFamily="2" charset="2"/>
              <a:buChar char="Ø"/>
            </a:pPr>
            <a:br>
              <a:rPr lang="en-US" sz="1800" b="1" dirty="0"/>
            </a:br>
            <a:br>
              <a:rPr lang="en-US" sz="1800" b="1" dirty="0"/>
            </a:br>
            <a:br>
              <a:rPr lang="en-US" sz="1800" b="1" dirty="0"/>
            </a:br>
            <a:br>
              <a:rPr lang="en-US" sz="1800" b="1" dirty="0"/>
            </a:br>
            <a:br>
              <a:rPr lang="en-US" sz="1800" b="1" dirty="0"/>
            </a:br>
            <a:br>
              <a:rPr lang="en-US" sz="1800" b="1" dirty="0"/>
            </a:br>
            <a:br>
              <a:rPr lang="en-US" sz="1800" b="1" dirty="0"/>
            </a:br>
            <a:br>
              <a:rPr lang="en-US" sz="1800" b="1" dirty="0"/>
            </a:br>
            <a:br>
              <a:rPr lang="en-US" sz="1800" b="1" dirty="0"/>
            </a:br>
            <a:br>
              <a:rPr lang="en-US" sz="1800" b="1" dirty="0"/>
            </a:br>
            <a:br>
              <a:rPr lang="en-US" sz="1800" b="1" dirty="0">
                <a:latin typeface="+mn-lt"/>
              </a:rPr>
            </a:br>
            <a:br>
              <a:rPr lang="en-US" sz="1800" b="1" dirty="0">
                <a:latin typeface="+mn-lt"/>
              </a:rPr>
            </a:br>
            <a:br>
              <a:rPr lang="en-US" sz="1800" b="1" dirty="0">
                <a:latin typeface="+mn-lt"/>
              </a:rPr>
            </a:br>
            <a:br>
              <a:rPr lang="en-US" sz="1800" b="1" dirty="0">
                <a:latin typeface="+mn-lt"/>
              </a:rPr>
            </a:br>
            <a:br>
              <a:rPr lang="en-US" sz="1800" b="1" dirty="0">
                <a:latin typeface="+mn-lt"/>
              </a:rPr>
            </a:br>
            <a:br>
              <a:rPr lang="en-US" sz="1800" b="1" dirty="0">
                <a:latin typeface="+mn-lt"/>
              </a:rPr>
            </a:br>
            <a:br>
              <a:rPr lang="en-US" sz="1800" b="1" dirty="0">
                <a:latin typeface="+mn-lt"/>
              </a:rPr>
            </a:br>
            <a:br>
              <a:rPr lang="en-US" sz="1800" b="1" dirty="0">
                <a:latin typeface="+mn-lt"/>
              </a:rPr>
            </a:br>
            <a:r>
              <a:rPr lang="en-US" sz="1800" b="1" dirty="0">
                <a:latin typeface="+mn-lt"/>
              </a:rPr>
              <a:t> </a:t>
            </a:r>
            <a:br>
              <a:rPr lang="en-US" sz="1800" b="1" dirty="0">
                <a:latin typeface="+mn-lt"/>
              </a:rPr>
            </a:br>
            <a:br>
              <a:rPr lang="en-US" sz="1800" b="1" dirty="0">
                <a:latin typeface="+mn-lt"/>
              </a:rPr>
            </a:br>
            <a:br>
              <a:rPr lang="en-US" sz="1800" b="1" dirty="0">
                <a:latin typeface="+mn-lt"/>
              </a:rPr>
            </a:br>
            <a:br>
              <a:rPr lang="en-US" sz="1800" b="1" dirty="0">
                <a:latin typeface="+mn-lt"/>
              </a:rPr>
            </a:br>
            <a:br>
              <a:rPr lang="en-US" sz="1800" b="1" dirty="0">
                <a:latin typeface="+mn-lt"/>
              </a:rPr>
            </a:br>
            <a:br>
              <a:rPr lang="en-US" sz="1800" b="1" dirty="0">
                <a:latin typeface="+mn-lt"/>
              </a:rPr>
            </a:br>
            <a:br>
              <a:rPr lang="en-US" sz="1800" b="1" dirty="0">
                <a:latin typeface="+mn-lt"/>
              </a:rPr>
            </a:br>
            <a:br>
              <a:rPr lang="en-US" sz="1800" b="1" dirty="0">
                <a:latin typeface="+mn-lt"/>
              </a:rPr>
            </a:br>
            <a:br>
              <a:rPr lang="en-US" sz="1800" b="1" dirty="0">
                <a:latin typeface="+mn-lt"/>
              </a:rPr>
            </a:br>
            <a:br>
              <a:rPr lang="en-US" sz="1800" b="1" dirty="0">
                <a:latin typeface="+mn-lt"/>
              </a:rPr>
            </a:br>
            <a:br>
              <a:rPr lang="en-US" sz="1800" b="1" dirty="0">
                <a:latin typeface="+mn-lt"/>
              </a:rPr>
            </a:br>
            <a:br>
              <a:rPr lang="en-US" sz="1800" b="1" dirty="0">
                <a:latin typeface="+mn-lt"/>
              </a:rPr>
            </a:br>
            <a:br>
              <a:rPr lang="en-US" sz="1800" b="1" dirty="0">
                <a:latin typeface="+mn-lt"/>
              </a:rPr>
            </a:br>
            <a:r>
              <a:rPr lang="en-US" sz="1800" dirty="0"/>
              <a:t>	</a:t>
            </a:r>
            <a:br>
              <a:rPr lang="en-US" sz="1800" dirty="0"/>
            </a:br>
            <a:br>
              <a:rPr lang="en-US" sz="1800" dirty="0"/>
            </a:br>
            <a:br>
              <a:rPr lang="en-US" sz="1800" dirty="0"/>
            </a:br>
            <a:endParaRPr lang="en-US" sz="1800" dirty="0"/>
          </a:p>
        </p:txBody>
      </p:sp>
      <p:pic>
        <p:nvPicPr>
          <p:cNvPr id="4" name="Content Placeholder 3">
            <a:extLst>
              <a:ext uri="{FF2B5EF4-FFF2-40B4-BE49-F238E27FC236}">
                <a16:creationId xmlns:a16="http://schemas.microsoft.com/office/drawing/2014/main" id="{6E101C7D-E241-4FD2-85FA-D08039BB3F91}"/>
              </a:ext>
            </a:extLst>
          </p:cNvPr>
          <p:cNvPicPr>
            <a:picLocks noGrp="1"/>
          </p:cNvPicPr>
          <p:nvPr>
            <p:ph idx="1"/>
          </p:nvPr>
        </p:nvPicPr>
        <p:blipFill>
          <a:blip r:embed="rId5">
            <a:extLst>
              <a:ext uri="{28A0092B-C50C-407E-A947-70E740481C1C}">
                <a14:useLocalDpi xmlns:a14="http://schemas.microsoft.com/office/drawing/2010/main" val="0"/>
              </a:ext>
            </a:extLst>
          </a:blip>
          <a:stretch>
            <a:fillRect/>
          </a:stretch>
        </p:blipFill>
        <p:spPr bwMode="auto">
          <a:xfrm>
            <a:off x="923544" y="2876496"/>
            <a:ext cx="8284464" cy="3423720"/>
          </a:xfrm>
          <a:prstGeom prst="rect">
            <a:avLst/>
          </a:prstGeom>
          <a:noFill/>
          <a:ln>
            <a:noFill/>
          </a:ln>
        </p:spPr>
      </p:pic>
      <p:sp>
        <p:nvSpPr>
          <p:cNvPr id="5" name="TextBox 4">
            <a:extLst>
              <a:ext uri="{FF2B5EF4-FFF2-40B4-BE49-F238E27FC236}">
                <a16:creationId xmlns:a16="http://schemas.microsoft.com/office/drawing/2014/main" id="{26917D59-D4E7-42F6-A7C0-07390D11F522}"/>
              </a:ext>
            </a:extLst>
          </p:cNvPr>
          <p:cNvSpPr txBox="1"/>
          <p:nvPr/>
        </p:nvSpPr>
        <p:spPr>
          <a:xfrm>
            <a:off x="1198485" y="568171"/>
            <a:ext cx="9392575" cy="2308324"/>
          </a:xfrm>
          <a:prstGeom prst="rect">
            <a:avLst/>
          </a:prstGeom>
          <a:noFill/>
        </p:spPr>
        <p:txBody>
          <a:bodyPr wrap="square" rtlCol="0">
            <a:spAutoFit/>
          </a:bodyPr>
          <a:lstStyle/>
          <a:p>
            <a:r>
              <a:rPr lang="en-US" dirty="0"/>
              <a:t>The last chart showed us that there was a general decline in mortality rate, but it wasn't clear on how each state was doing relative to each other.</a:t>
            </a:r>
            <a:br>
              <a:rPr lang="en-US" dirty="0"/>
            </a:br>
            <a:r>
              <a:rPr lang="en-US" dirty="0"/>
              <a:t>For this ,need to find the % change in mortality rates for cardiovascular disease from 1980 to 2014.</a:t>
            </a:r>
            <a:br>
              <a:rPr lang="en-US" dirty="0"/>
            </a:br>
            <a:r>
              <a:rPr lang="en-US" dirty="0"/>
              <a:t>        </a:t>
            </a:r>
            <a:r>
              <a:rPr lang="en-US" b="1" dirty="0"/>
              <a:t>  This addresses below questions:</a:t>
            </a:r>
            <a:br>
              <a:rPr lang="en-US" dirty="0"/>
            </a:br>
            <a:r>
              <a:rPr lang="en-US" dirty="0"/>
              <a:t>     =&gt;  Which state has had the largest reduction in mortality rate. </a:t>
            </a:r>
            <a:br>
              <a:rPr lang="en-US" dirty="0"/>
            </a:br>
            <a:r>
              <a:rPr lang="en-US" dirty="0"/>
              <a:t>     =&gt;   The lowest number -high drop in mortality.</a:t>
            </a:r>
            <a:br>
              <a:rPr lang="en-US" dirty="0"/>
            </a:br>
            <a:br>
              <a:rPr lang="en-US" dirty="0"/>
            </a:br>
            <a:r>
              <a:rPr lang="en-US" b="1" dirty="0"/>
              <a:t>Massachusetts is in the high drop in mortality.!!</a:t>
            </a:r>
            <a:endParaRPr lang="en-US" dirty="0"/>
          </a:p>
        </p:txBody>
      </p:sp>
      <p:pic>
        <p:nvPicPr>
          <p:cNvPr id="6" name="tmpCB16">
            <a:hlinkClick r:id="" action="ppaction://media"/>
            <a:extLst>
              <a:ext uri="{FF2B5EF4-FFF2-40B4-BE49-F238E27FC236}">
                <a16:creationId xmlns:a16="http://schemas.microsoft.com/office/drawing/2014/main" id="{2126D7FC-2389-45DE-93D1-9A46506F4B1D}"/>
              </a:ext>
            </a:extLst>
          </p:cNvPr>
          <p:cNvPicPr>
            <a:picLocks noChangeAspect="1"/>
          </p:cNvPicPr>
          <p:nvPr>
            <a:videoFile r:link="rId1"/>
            <p:custDataLst>
              <p:tags r:id="rId2"/>
            </p:custDataLst>
            <p:extLst>
              <p:ext uri="{DAA4B4D4-6D71-4841-9C94-3DE7FCFB9230}">
                <p14:media xmlns:p14="http://schemas.microsoft.com/office/powerpoint/2010/main" r:embed="rId3">
                  <p14:trim end="48.2267"/>
                </p14:media>
              </p:ext>
              <p:ext uri="{42D2F446-02D8-4167-A562-619A0277C38B}">
                <p15:isNarration xmlns:p15="http://schemas.microsoft.com/office/powerpoint/2012/main" val="1"/>
              </p:ext>
            </p:extLst>
          </p:nvPr>
        </p:nvPicPr>
        <p:blipFill>
          <a:blip r:embed="rId6"/>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1429961299"/>
      </p:ext>
    </p:extLst>
  </p:cSld>
  <p:clrMapOvr>
    <a:masterClrMapping/>
  </p:clrMapOvr>
  <mc:AlternateContent xmlns:mc="http://schemas.openxmlformats.org/markup-compatibility/2006">
    <mc:Choice xmlns:p14="http://schemas.microsoft.com/office/powerpoint/2010/main" Requires="p14">
      <p:transition spd="slow" p14:dur="1750" advClick="0" advTm="15602"/>
    </mc:Choice>
    <mc:Fallback>
      <p:transition spd="slow" advClick="0" advTm="156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a:extLst>
              <a:ext uri="{FF2B5EF4-FFF2-40B4-BE49-F238E27FC236}">
                <a16:creationId xmlns:a16="http://schemas.microsoft.com/office/drawing/2014/main" id="{16435C03-EFF6-420B-BE0D-BBF093694CB6}"/>
              </a:ext>
            </a:extLst>
          </p:cNvPr>
          <p:cNvGraphicFramePr>
            <a:graphicFrameLocks noGrp="1"/>
          </p:cNvGraphicFramePr>
          <p:nvPr>
            <p:ph idx="1"/>
            <p:extLst>
              <p:ext uri="{D42A27DB-BD31-4B8C-83A1-F6EECF244321}">
                <p14:modId xmlns:p14="http://schemas.microsoft.com/office/powerpoint/2010/main" val="2790480433"/>
              </p:ext>
            </p:extLst>
          </p:nvPr>
        </p:nvGraphicFramePr>
        <p:xfrm>
          <a:off x="877824" y="2221484"/>
          <a:ext cx="10277856" cy="3374644"/>
        </p:xfrm>
        <a:graphic>
          <a:graphicData uri="http://schemas.openxmlformats.org/drawingml/2006/table">
            <a:tbl>
              <a:tblPr firstRow="1" firstCol="1" bandRow="1">
                <a:tableStyleId>{5C22544A-7EE6-4342-B048-85BDC9FD1C3A}</a:tableStyleId>
              </a:tblPr>
              <a:tblGrid>
                <a:gridCol w="5137659">
                  <a:extLst>
                    <a:ext uri="{9D8B030D-6E8A-4147-A177-3AD203B41FA5}">
                      <a16:colId xmlns:a16="http://schemas.microsoft.com/office/drawing/2014/main" val="1306723168"/>
                    </a:ext>
                  </a:extLst>
                </a:gridCol>
                <a:gridCol w="5140197">
                  <a:extLst>
                    <a:ext uri="{9D8B030D-6E8A-4147-A177-3AD203B41FA5}">
                      <a16:colId xmlns:a16="http://schemas.microsoft.com/office/drawing/2014/main" val="3463482301"/>
                    </a:ext>
                  </a:extLst>
                </a:gridCol>
              </a:tblGrid>
              <a:tr h="407464">
                <a:tc>
                  <a:txBody>
                    <a:bodyPr/>
                    <a:lstStyle/>
                    <a:p>
                      <a:pPr marL="0" marR="0" indent="0">
                        <a:lnSpc>
                          <a:spcPct val="107000"/>
                        </a:lnSpc>
                        <a:spcBef>
                          <a:spcPts val="0"/>
                        </a:spcBef>
                        <a:spcAft>
                          <a:spcPts val="0"/>
                        </a:spcAft>
                      </a:pPr>
                      <a:r>
                        <a:rPr lang="en-US" sz="1600">
                          <a:effectLst/>
                        </a:rPr>
                        <a:t>Strengths  </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73025" marT="33020" marB="0"/>
                </a:tc>
                <a:tc>
                  <a:txBody>
                    <a:bodyPr/>
                    <a:lstStyle/>
                    <a:p>
                      <a:pPr marL="0" marR="0" indent="0">
                        <a:lnSpc>
                          <a:spcPct val="107000"/>
                        </a:lnSpc>
                        <a:spcBef>
                          <a:spcPts val="0"/>
                        </a:spcBef>
                        <a:spcAft>
                          <a:spcPts val="0"/>
                        </a:spcAft>
                      </a:pPr>
                      <a:r>
                        <a:rPr lang="en-US" sz="1600">
                          <a:effectLst/>
                        </a:rPr>
                        <a:t>Weaknesses  </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73025" marT="33020" marB="0"/>
                </a:tc>
                <a:extLst>
                  <a:ext uri="{0D108BD9-81ED-4DB2-BD59-A6C34878D82A}">
                    <a16:rowId xmlns:a16="http://schemas.microsoft.com/office/drawing/2014/main" val="3556916124"/>
                  </a:ext>
                </a:extLst>
              </a:tr>
              <a:tr h="1498635">
                <a:tc>
                  <a:txBody>
                    <a:bodyPr/>
                    <a:lstStyle/>
                    <a:p>
                      <a:pPr marL="342900" marR="0" lvl="0" indent="-342900" fontAlgn="base">
                        <a:lnSpc>
                          <a:spcPct val="107000"/>
                        </a:lnSpc>
                        <a:spcBef>
                          <a:spcPts val="0"/>
                        </a:spcBef>
                        <a:spcAft>
                          <a:spcPts val="65"/>
                        </a:spcAft>
                        <a:buClr>
                          <a:srgbClr val="000000"/>
                        </a:buClr>
                        <a:buSzPts val="1200"/>
                        <a:buFont typeface="Arial" panose="020B0604020202020204" pitchFamily="34" charset="0"/>
                        <a:buChar char="•"/>
                      </a:pPr>
                      <a:r>
                        <a:rPr lang="en-US" sz="1600" u="none" strike="noStrike">
                          <a:effectLst/>
                          <a:uFill>
                            <a:solidFill>
                              <a:srgbClr val="000000"/>
                            </a:solidFill>
                          </a:uFill>
                        </a:rPr>
                        <a:t>Improved Patient Life Expectancy </a:t>
                      </a:r>
                    </a:p>
                    <a:p>
                      <a:pPr marL="342900" marR="0" lvl="0" indent="-342900" fontAlgn="base">
                        <a:lnSpc>
                          <a:spcPct val="107000"/>
                        </a:lnSpc>
                        <a:spcBef>
                          <a:spcPts val="0"/>
                        </a:spcBef>
                        <a:spcAft>
                          <a:spcPts val="65"/>
                        </a:spcAft>
                        <a:buClr>
                          <a:srgbClr val="000000"/>
                        </a:buClr>
                        <a:buSzPts val="1200"/>
                        <a:buFont typeface="Arial" panose="020B0604020202020204" pitchFamily="34" charset="0"/>
                        <a:buChar char="•"/>
                      </a:pPr>
                      <a:r>
                        <a:rPr lang="en-US" sz="1600" u="none" strike="noStrike">
                          <a:effectLst/>
                          <a:uFill>
                            <a:solidFill>
                              <a:srgbClr val="000000"/>
                            </a:solidFill>
                          </a:uFill>
                        </a:rPr>
                        <a:t>Greater Efficiency of data Science  </a:t>
                      </a:r>
                    </a:p>
                    <a:p>
                      <a:pPr marL="342900" marR="0" lvl="0" indent="-342900" fontAlgn="base">
                        <a:lnSpc>
                          <a:spcPct val="107000"/>
                        </a:lnSpc>
                        <a:spcBef>
                          <a:spcPts val="0"/>
                        </a:spcBef>
                        <a:spcAft>
                          <a:spcPts val="0"/>
                        </a:spcAft>
                        <a:buClr>
                          <a:srgbClr val="000000"/>
                        </a:buClr>
                        <a:buSzPts val="1200"/>
                        <a:buFont typeface="Arial" panose="020B0604020202020204" pitchFamily="34" charset="0"/>
                        <a:buChar char="•"/>
                      </a:pPr>
                      <a:r>
                        <a:rPr lang="en-US" sz="1600" u="none" strike="noStrike">
                          <a:effectLst/>
                          <a:uFill>
                            <a:solidFill>
                              <a:srgbClr val="000000"/>
                            </a:solidFill>
                          </a:uFill>
                        </a:rPr>
                        <a:t>Current Investment in data science technologies </a:t>
                      </a:r>
                    </a:p>
                    <a:p>
                      <a:pPr marL="0" marR="0" indent="0">
                        <a:lnSpc>
                          <a:spcPct val="107000"/>
                        </a:lnSpc>
                        <a:spcBef>
                          <a:spcPts val="0"/>
                        </a:spcBef>
                        <a:spcAft>
                          <a:spcPts val="0"/>
                        </a:spcAft>
                      </a:pPr>
                      <a:r>
                        <a:rPr lang="en-US" sz="1600">
                          <a:effectLst/>
                        </a:rPr>
                        <a:t> </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73025" marT="33020" marB="0"/>
                </a:tc>
                <a:tc>
                  <a:txBody>
                    <a:bodyPr/>
                    <a:lstStyle/>
                    <a:p>
                      <a:pPr marL="342900" marR="0" lvl="0" indent="-342900" fontAlgn="base">
                        <a:lnSpc>
                          <a:spcPct val="107000"/>
                        </a:lnSpc>
                        <a:spcBef>
                          <a:spcPts val="0"/>
                        </a:spcBef>
                        <a:spcAft>
                          <a:spcPts val="70"/>
                        </a:spcAft>
                        <a:buClr>
                          <a:srgbClr val="000000"/>
                        </a:buClr>
                        <a:buSzPts val="1200"/>
                        <a:buFont typeface="Wingdings" panose="05000000000000000000" pitchFamily="2" charset="2"/>
                        <a:buChar char=""/>
                      </a:pPr>
                      <a:r>
                        <a:rPr lang="en-US" sz="1600" u="none" strike="noStrike">
                          <a:effectLst/>
                          <a:uFill>
                            <a:solidFill>
                              <a:srgbClr val="000000"/>
                            </a:solidFill>
                          </a:uFill>
                        </a:rPr>
                        <a:t>Lack of System Integration </a:t>
                      </a:r>
                    </a:p>
                    <a:p>
                      <a:pPr marL="342900" marR="0" lvl="0" indent="-342900" fontAlgn="base">
                        <a:lnSpc>
                          <a:spcPct val="107000"/>
                        </a:lnSpc>
                        <a:spcBef>
                          <a:spcPts val="0"/>
                        </a:spcBef>
                        <a:spcAft>
                          <a:spcPts val="0"/>
                        </a:spcAft>
                        <a:buClr>
                          <a:srgbClr val="000000"/>
                        </a:buClr>
                        <a:buSzPts val="1200"/>
                        <a:buFont typeface="Wingdings" panose="05000000000000000000" pitchFamily="2" charset="2"/>
                        <a:buChar char=""/>
                      </a:pPr>
                      <a:r>
                        <a:rPr lang="en-US" sz="1600" u="none" strike="noStrike">
                          <a:effectLst/>
                          <a:uFill>
                            <a:solidFill>
                              <a:srgbClr val="000000"/>
                            </a:solidFill>
                          </a:uFill>
                        </a:rPr>
                        <a:t>Information sharing  Resistance </a:t>
                      </a:r>
                    </a:p>
                    <a:p>
                      <a:pPr marL="457200" marR="0" indent="0">
                        <a:lnSpc>
                          <a:spcPct val="107000"/>
                        </a:lnSpc>
                        <a:spcBef>
                          <a:spcPts val="0"/>
                        </a:spcBef>
                        <a:spcAft>
                          <a:spcPts val="0"/>
                        </a:spcAft>
                      </a:pPr>
                      <a:r>
                        <a:rPr lang="en-US" sz="1600">
                          <a:effectLst/>
                        </a:rPr>
                        <a:t> </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73025" marT="33020" marB="0"/>
                </a:tc>
                <a:extLst>
                  <a:ext uri="{0D108BD9-81ED-4DB2-BD59-A6C34878D82A}">
                    <a16:rowId xmlns:a16="http://schemas.microsoft.com/office/drawing/2014/main" val="2716233373"/>
                  </a:ext>
                </a:extLst>
              </a:tr>
              <a:tr h="407464">
                <a:tc>
                  <a:txBody>
                    <a:bodyPr/>
                    <a:lstStyle/>
                    <a:p>
                      <a:pPr marL="0" marR="0" indent="0">
                        <a:lnSpc>
                          <a:spcPct val="107000"/>
                        </a:lnSpc>
                        <a:spcBef>
                          <a:spcPts val="0"/>
                        </a:spcBef>
                        <a:spcAft>
                          <a:spcPts val="0"/>
                        </a:spcAft>
                      </a:pPr>
                      <a:r>
                        <a:rPr lang="en-US" sz="1600">
                          <a:effectLst/>
                        </a:rPr>
                        <a:t>Opportunities  </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73025" marT="33020" marB="0"/>
                </a:tc>
                <a:tc>
                  <a:txBody>
                    <a:bodyPr/>
                    <a:lstStyle/>
                    <a:p>
                      <a:pPr marL="0" marR="0" indent="0">
                        <a:lnSpc>
                          <a:spcPct val="107000"/>
                        </a:lnSpc>
                        <a:spcBef>
                          <a:spcPts val="0"/>
                        </a:spcBef>
                        <a:spcAft>
                          <a:spcPts val="0"/>
                        </a:spcAft>
                      </a:pPr>
                      <a:r>
                        <a:rPr lang="en-US" sz="1600">
                          <a:effectLst/>
                        </a:rPr>
                        <a:t>Threats </a:t>
                      </a:r>
                      <a:endParaRPr lang="en-US" sz="16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73025" marT="33020" marB="0"/>
                </a:tc>
                <a:extLst>
                  <a:ext uri="{0D108BD9-81ED-4DB2-BD59-A6C34878D82A}">
                    <a16:rowId xmlns:a16="http://schemas.microsoft.com/office/drawing/2014/main" val="426700599"/>
                  </a:ext>
                </a:extLst>
              </a:tr>
              <a:tr h="1061081">
                <a:tc>
                  <a:txBody>
                    <a:bodyPr/>
                    <a:lstStyle/>
                    <a:p>
                      <a:pPr marL="342900" marR="0" lvl="0" indent="-342900" fontAlgn="base">
                        <a:lnSpc>
                          <a:spcPct val="107000"/>
                        </a:lnSpc>
                        <a:spcBef>
                          <a:spcPts val="0"/>
                        </a:spcBef>
                        <a:spcAft>
                          <a:spcPts val="70"/>
                        </a:spcAft>
                        <a:buClr>
                          <a:srgbClr val="000000"/>
                        </a:buClr>
                        <a:buSzPts val="1200"/>
                        <a:buFont typeface="Wingdings" panose="05000000000000000000" pitchFamily="2" charset="2"/>
                        <a:buChar char=""/>
                      </a:pPr>
                      <a:r>
                        <a:rPr lang="en-US" sz="1600" u="none" strike="noStrike" dirty="0">
                          <a:effectLst/>
                          <a:uFill>
                            <a:solidFill>
                              <a:srgbClr val="000000"/>
                            </a:solidFill>
                          </a:uFill>
                        </a:rPr>
                        <a:t>Drug discovery  </a:t>
                      </a:r>
                    </a:p>
                    <a:p>
                      <a:pPr marL="342900" marR="0" lvl="0" indent="-342900" fontAlgn="base">
                        <a:lnSpc>
                          <a:spcPct val="107000"/>
                        </a:lnSpc>
                        <a:spcBef>
                          <a:spcPts val="0"/>
                        </a:spcBef>
                        <a:spcAft>
                          <a:spcPts val="0"/>
                        </a:spcAft>
                        <a:buClr>
                          <a:srgbClr val="000000"/>
                        </a:buClr>
                        <a:buSzPts val="1200"/>
                        <a:buFont typeface="Wingdings" panose="05000000000000000000" pitchFamily="2" charset="2"/>
                        <a:buChar char=""/>
                      </a:pPr>
                      <a:r>
                        <a:rPr lang="en-US" sz="1600" u="none" strike="noStrike" dirty="0">
                          <a:effectLst/>
                          <a:uFill>
                            <a:solidFill>
                              <a:srgbClr val="000000"/>
                            </a:solidFill>
                          </a:uFill>
                        </a:rPr>
                        <a:t>Access to work site wellness </a:t>
                      </a:r>
                      <a:endParaRPr lang="en-US" sz="1600" u="none" strike="noStrike" dirty="0">
                        <a:solidFill>
                          <a:srgbClr val="000000"/>
                        </a:solidFill>
                        <a:effectLst/>
                        <a:uFill>
                          <a:solidFill>
                            <a:srgbClr val="000000"/>
                          </a:solidFill>
                        </a:uFill>
                        <a:latin typeface="Wingdings" panose="05000000000000000000" pitchFamily="2" charset="2"/>
                        <a:ea typeface="Wingdings" panose="05000000000000000000" pitchFamily="2" charset="2"/>
                        <a:cs typeface="Wingdings" panose="05000000000000000000" pitchFamily="2" charset="2"/>
                      </a:endParaRPr>
                    </a:p>
                  </a:txBody>
                  <a:tcPr marL="68580" marR="73025" marT="33020" marB="0"/>
                </a:tc>
                <a:tc>
                  <a:txBody>
                    <a:bodyPr/>
                    <a:lstStyle/>
                    <a:p>
                      <a:pPr marL="342900" marR="0" lvl="0" indent="-342900" fontAlgn="base">
                        <a:lnSpc>
                          <a:spcPct val="107000"/>
                        </a:lnSpc>
                        <a:spcBef>
                          <a:spcPts val="0"/>
                        </a:spcBef>
                        <a:spcAft>
                          <a:spcPts val="55"/>
                        </a:spcAft>
                        <a:buClr>
                          <a:srgbClr val="000000"/>
                        </a:buClr>
                        <a:buSzPts val="1200"/>
                        <a:buFont typeface="Wingdings" panose="05000000000000000000" pitchFamily="2" charset="2"/>
                        <a:buChar char=""/>
                      </a:pPr>
                      <a:r>
                        <a:rPr lang="en-US" sz="1600" u="none" strike="noStrike" dirty="0">
                          <a:effectLst/>
                          <a:uFill>
                            <a:solidFill>
                              <a:srgbClr val="000000"/>
                            </a:solidFill>
                          </a:uFill>
                        </a:rPr>
                        <a:t>Loss of Patient Trust </a:t>
                      </a:r>
                    </a:p>
                    <a:p>
                      <a:pPr marL="342900" marR="0" lvl="0" indent="-342900" fontAlgn="base">
                        <a:lnSpc>
                          <a:spcPct val="107000"/>
                        </a:lnSpc>
                        <a:spcBef>
                          <a:spcPts val="0"/>
                        </a:spcBef>
                        <a:spcAft>
                          <a:spcPts val="0"/>
                        </a:spcAft>
                        <a:buClr>
                          <a:srgbClr val="000000"/>
                        </a:buClr>
                        <a:buSzPts val="1200"/>
                        <a:buFont typeface="Wingdings" panose="05000000000000000000" pitchFamily="2" charset="2"/>
                        <a:buChar char=""/>
                      </a:pPr>
                      <a:r>
                        <a:rPr lang="en-US" sz="1600" u="none" strike="noStrike" dirty="0">
                          <a:effectLst/>
                          <a:uFill>
                            <a:solidFill>
                              <a:srgbClr val="000000"/>
                            </a:solidFill>
                          </a:uFill>
                        </a:rPr>
                        <a:t>Costs </a:t>
                      </a:r>
                      <a:endParaRPr lang="en-US" sz="1600" u="none" strike="noStrike" dirty="0">
                        <a:solidFill>
                          <a:srgbClr val="000000"/>
                        </a:solidFill>
                        <a:effectLst/>
                        <a:uFill>
                          <a:solidFill>
                            <a:srgbClr val="000000"/>
                          </a:solidFill>
                        </a:uFill>
                        <a:latin typeface="Wingdings" panose="05000000000000000000" pitchFamily="2" charset="2"/>
                        <a:ea typeface="Wingdings" panose="05000000000000000000" pitchFamily="2" charset="2"/>
                        <a:cs typeface="Wingdings" panose="05000000000000000000" pitchFamily="2" charset="2"/>
                      </a:endParaRPr>
                    </a:p>
                  </a:txBody>
                  <a:tcPr marL="68580" marR="73025" marT="33020" marB="0"/>
                </a:tc>
                <a:extLst>
                  <a:ext uri="{0D108BD9-81ED-4DB2-BD59-A6C34878D82A}">
                    <a16:rowId xmlns:a16="http://schemas.microsoft.com/office/drawing/2014/main" val="852277879"/>
                  </a:ext>
                </a:extLst>
              </a:tr>
            </a:tbl>
          </a:graphicData>
        </a:graphic>
      </p:graphicFrame>
      <p:sp>
        <p:nvSpPr>
          <p:cNvPr id="11" name="Rectangle 5">
            <a:extLst>
              <a:ext uri="{FF2B5EF4-FFF2-40B4-BE49-F238E27FC236}">
                <a16:creationId xmlns:a16="http://schemas.microsoft.com/office/drawing/2014/main" id="{6E69CEC8-A93E-4E00-B8E9-1B83D967B727}"/>
              </a:ext>
            </a:extLst>
          </p:cNvPr>
          <p:cNvSpPr>
            <a:spLocks noChangeArrowheads="1"/>
          </p:cNvSpPr>
          <p:nvPr/>
        </p:nvSpPr>
        <p:spPr bwMode="auto">
          <a:xfrm>
            <a:off x="786384" y="165473"/>
            <a:ext cx="11237976" cy="50475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rgbClr val="000000"/>
                </a:solidFill>
                <a:effectLst/>
                <a:latin typeface="+mj-lt"/>
                <a:ea typeface="Calibri" panose="020F0502020204030204" pitchFamily="34" charset="0"/>
                <a:cs typeface="Calibri" panose="020F0502020204030204" pitchFamily="34" charset="0"/>
              </a:rPr>
              <a:t>SWOT Analysis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1" i="0" u="none" strike="noStrike" cap="none" normalizeH="0" baseline="0" dirty="0">
              <a:ln>
                <a:noFill/>
              </a:ln>
              <a:solidFill>
                <a:srgbClr val="000000"/>
              </a:solidFill>
              <a:effectLst/>
              <a:latin typeface="+mn-lt"/>
              <a:ea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i="0" u="none" strike="noStrike" cap="none" normalizeH="0" baseline="0" dirty="0">
                <a:ln>
                  <a:noFill/>
                </a:ln>
                <a:solidFill>
                  <a:srgbClr val="000000"/>
                </a:solidFill>
                <a:effectLst/>
                <a:latin typeface="+mn-lt"/>
                <a:ea typeface="Calibri" panose="020F0502020204030204" pitchFamily="34" charset="0"/>
                <a:cs typeface="Calibri" panose="020F0502020204030204" pitchFamily="34" charset="0"/>
              </a:rPr>
              <a:t>The strengths and weaknesses of the project are internal factors, while opportunities an</a:t>
            </a:r>
            <a:r>
              <a:rPr lang="en-US" altLang="en-US" sz="2000" dirty="0">
                <a:solidFill>
                  <a:srgbClr val="000000"/>
                </a:solidFill>
                <a:latin typeface="+mn-lt"/>
                <a:ea typeface="Calibri" panose="020F0502020204030204" pitchFamily="34" charset="0"/>
                <a:cs typeface="Calibri" panose="020F0502020204030204" pitchFamily="34" charset="0"/>
              </a:rPr>
              <a:t>  </a:t>
            </a:r>
            <a:r>
              <a:rPr kumimoji="0" lang="en-US" altLang="en-US" sz="2000" i="0" u="none" strike="noStrike" cap="none" normalizeH="0" baseline="0" dirty="0">
                <a:ln>
                  <a:noFill/>
                </a:ln>
                <a:solidFill>
                  <a:srgbClr val="000000"/>
                </a:solidFill>
                <a:effectLst/>
                <a:latin typeface="+mn-lt"/>
                <a:ea typeface="Calibri" panose="020F0502020204030204" pitchFamily="34" charset="0"/>
                <a:cs typeface="Calibri" panose="020F0502020204030204" pitchFamily="34" charset="0"/>
              </a:rPr>
              <a:t>threats               normally are a result of external factors playing their part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i="0" u="none" strike="noStrike" cap="none" normalizeH="0" baseline="0" dirty="0">
                <a:ln>
                  <a:noFill/>
                </a:ln>
                <a:solidFill>
                  <a:srgbClr val="000000"/>
                </a:solidFill>
                <a:effectLst/>
                <a:latin typeface="+mn-lt"/>
                <a:ea typeface="Calibri" panose="020F0502020204030204" pitchFamily="34" charset="0"/>
                <a:cs typeface="Calibri" panose="020F0502020204030204" pitchFamily="34" charset="0"/>
              </a:rPr>
              <a:t> </a:t>
            </a:r>
            <a:endParaRPr kumimoji="0" lang="en-US" altLang="en-US" sz="2000"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i="0" u="none" strike="noStrike" cap="none" normalizeH="0" baseline="0" dirty="0">
                <a:ln>
                  <a:noFill/>
                </a:ln>
                <a:solidFill>
                  <a:srgbClr val="000000"/>
                </a:solidFill>
                <a:effectLst/>
                <a:latin typeface="+mn-lt"/>
                <a:ea typeface="Calibri" panose="020F0502020204030204" pitchFamily="34" charset="0"/>
                <a:cs typeface="Calibri" panose="020F0502020204030204" pitchFamily="34" charset="0"/>
              </a:rPr>
              <a:t>I have listed down SWOT as a part of this project with explanation on each field.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200" dirty="0">
              <a:solidFill>
                <a:srgbClr val="000000"/>
              </a:solidFill>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000000"/>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1"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1"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2" name="Rectangle 6">
            <a:extLst>
              <a:ext uri="{FF2B5EF4-FFF2-40B4-BE49-F238E27FC236}">
                <a16:creationId xmlns:a16="http://schemas.microsoft.com/office/drawing/2014/main" id="{0FD888A6-9BA0-4544-914E-4574579EE50D}"/>
              </a:ext>
            </a:extLst>
          </p:cNvPr>
          <p:cNvSpPr>
            <a:spLocks noChangeArrowheads="1"/>
          </p:cNvSpPr>
          <p:nvPr/>
        </p:nvSpPr>
        <p:spPr bwMode="auto">
          <a:xfrm>
            <a:off x="2236788" y="2768213"/>
            <a:ext cx="12192000"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1" u="none" strike="noStrike" cap="none" normalizeH="0" baseline="0">
                <a:ln>
                  <a:noFill/>
                </a:ln>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2" name="tmp7061">
            <a:hlinkClick r:id="" action="ppaction://media"/>
            <a:extLst>
              <a:ext uri="{FF2B5EF4-FFF2-40B4-BE49-F238E27FC236}">
                <a16:creationId xmlns:a16="http://schemas.microsoft.com/office/drawing/2014/main" id="{31C463D4-02AC-4BC7-A337-710ACA078A50}"/>
              </a:ext>
            </a:extLst>
          </p:cNvPr>
          <p:cNvPicPr>
            <a:picLocks noChangeAspect="1"/>
          </p:cNvPicPr>
          <p:nvPr>
            <a:videoFile r:link="rId1"/>
            <p:custDataLst>
              <p:tags r:id="rId2"/>
            </p:custDataLst>
            <p:extLst>
              <p:ext uri="{DAA4B4D4-6D71-4841-9C94-3DE7FCFB9230}">
                <p14:media xmlns:p14="http://schemas.microsoft.com/office/powerpoint/2010/main" r:embed="rId3">
                  <p14:trim end="21.4489"/>
                </p14:media>
              </p:ext>
              <p:ext uri="{42D2F446-02D8-4167-A562-619A0277C38B}">
                <p15:isNarration xmlns:p15="http://schemas.microsoft.com/office/powerpoint/2012/main" val="1"/>
              </p:ext>
            </p:extLst>
          </p:nvPr>
        </p:nvPicPr>
        <p:blipFill>
          <a:blip r:embed="rId5"/>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4201560720"/>
      </p:ext>
    </p:extLst>
  </p:cSld>
  <p:clrMapOvr>
    <a:masterClrMapping/>
  </p:clrMapOvr>
  <mc:AlternateContent xmlns:mc="http://schemas.openxmlformats.org/markup-compatibility/2006">
    <mc:Choice xmlns:p14="http://schemas.microsoft.com/office/powerpoint/2010/main" Requires="p14">
      <p:transition spd="slow" p14:dur="1750" advClick="0" advTm="13121"/>
    </mc:Choice>
    <mc:Fallback>
      <p:transition spd="slow" advClick="0" advTm="131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C9DF31-01DB-4588-8B61-3303DC878D15}"/>
              </a:ext>
            </a:extLst>
          </p:cNvPr>
          <p:cNvSpPr>
            <a:spLocks noGrp="1"/>
          </p:cNvSpPr>
          <p:nvPr>
            <p:ph idx="1"/>
          </p:nvPr>
        </p:nvSpPr>
        <p:spPr>
          <a:xfrm>
            <a:off x="838200" y="384048"/>
            <a:ext cx="10515600" cy="5792915"/>
          </a:xfrm>
        </p:spPr>
        <p:txBody>
          <a:bodyPr>
            <a:normAutofit fontScale="92500" lnSpcReduction="20000"/>
          </a:bodyPr>
          <a:lstStyle/>
          <a:p>
            <a:pPr marL="0" indent="0">
              <a:buNone/>
            </a:pPr>
            <a:r>
              <a:rPr lang="en-US" sz="2400" b="1" i="1" dirty="0">
                <a:solidFill>
                  <a:schemeClr val="tx1"/>
                </a:solidFill>
              </a:rPr>
              <a:t>Strengths: </a:t>
            </a:r>
            <a:endParaRPr lang="en-US" dirty="0">
              <a:solidFill>
                <a:schemeClr val="tx1"/>
              </a:solidFill>
            </a:endParaRPr>
          </a:p>
          <a:p>
            <a:pPr lvl="0" fontAlgn="base">
              <a:buFont typeface="Wingdings" panose="05000000000000000000" pitchFamily="2" charset="2"/>
              <a:buChar char="Ø"/>
            </a:pPr>
            <a:r>
              <a:rPr lang="en-US" b="1" dirty="0">
                <a:solidFill>
                  <a:schemeClr val="tx1"/>
                </a:solidFill>
              </a:rPr>
              <a:t>Improved Patient Life Expectancy: </a:t>
            </a:r>
            <a:r>
              <a:rPr lang="en-US" dirty="0">
                <a:solidFill>
                  <a:schemeClr val="tx1"/>
                </a:solidFill>
              </a:rPr>
              <a:t>Improving Patient Life Expectancy is a primary objective of this project. The Mortality analysis can diagnose the problems and disease and better improve the life expectancy by adopting the preventable measures. </a:t>
            </a:r>
          </a:p>
          <a:p>
            <a:pPr lvl="0" fontAlgn="base">
              <a:buFont typeface="Wingdings" panose="05000000000000000000" pitchFamily="2" charset="2"/>
              <a:buChar char="Ø"/>
            </a:pPr>
            <a:endParaRPr lang="en-US" b="1" dirty="0">
              <a:solidFill>
                <a:schemeClr val="tx1"/>
              </a:solidFill>
            </a:endParaRPr>
          </a:p>
          <a:p>
            <a:pPr lvl="0" fontAlgn="base">
              <a:buFont typeface="Wingdings" panose="05000000000000000000" pitchFamily="2" charset="2"/>
              <a:buChar char="Ø"/>
            </a:pPr>
            <a:r>
              <a:rPr lang="en-US" b="1" dirty="0">
                <a:solidFill>
                  <a:schemeClr val="tx1"/>
                </a:solidFill>
              </a:rPr>
              <a:t>Greater Efficiency of Data Science</a:t>
            </a:r>
            <a:r>
              <a:rPr lang="en-US" dirty="0">
                <a:solidFill>
                  <a:schemeClr val="tx1"/>
                </a:solidFill>
              </a:rPr>
              <a:t>: Data Science has improved operational efficiency and increased productivity by reducing paperwork, automating routine processes, and eliminating waste and duplication and accuracy in analysis. </a:t>
            </a:r>
          </a:p>
          <a:p>
            <a:pPr lvl="0" fontAlgn="base">
              <a:buFont typeface="Wingdings" panose="05000000000000000000" pitchFamily="2" charset="2"/>
              <a:buChar char="Ø"/>
            </a:pPr>
            <a:r>
              <a:rPr lang="en-US" b="1" dirty="0">
                <a:solidFill>
                  <a:schemeClr val="tx1"/>
                </a:solidFill>
              </a:rPr>
              <a:t>Current Investment in</a:t>
            </a:r>
            <a:r>
              <a:rPr lang="en-US" dirty="0">
                <a:solidFill>
                  <a:schemeClr val="tx1"/>
                </a:solidFill>
              </a:rPr>
              <a:t> </a:t>
            </a:r>
            <a:r>
              <a:rPr lang="en-US" b="1" dirty="0">
                <a:solidFill>
                  <a:schemeClr val="tx1"/>
                </a:solidFill>
              </a:rPr>
              <a:t>data science technologies </a:t>
            </a:r>
            <a:r>
              <a:rPr lang="en-US" dirty="0">
                <a:solidFill>
                  <a:schemeClr val="tx1"/>
                </a:solidFill>
              </a:rPr>
              <a:t>In the past ten years, advances in health information technologies have occurred at an unprecedented rate and healthcare organizations have responded by increasing their IT investments and data science technologies like  Bigdata </a:t>
            </a:r>
            <a:r>
              <a:rPr lang="en-US" dirty="0" err="1">
                <a:solidFill>
                  <a:schemeClr val="tx1"/>
                </a:solidFill>
              </a:rPr>
              <a:t>Hadoop,Python,different</a:t>
            </a:r>
            <a:r>
              <a:rPr lang="en-US" dirty="0">
                <a:solidFill>
                  <a:schemeClr val="tx1"/>
                </a:solidFill>
              </a:rPr>
              <a:t> analytics tools like Python </a:t>
            </a:r>
          </a:p>
          <a:p>
            <a:pPr marL="0" indent="0">
              <a:buNone/>
            </a:pPr>
            <a:endParaRPr lang="en-US" dirty="0">
              <a:solidFill>
                <a:schemeClr val="tx1"/>
              </a:solidFill>
            </a:endParaRPr>
          </a:p>
          <a:p>
            <a:pPr marL="0" indent="0">
              <a:buNone/>
            </a:pPr>
            <a:r>
              <a:rPr lang="en-US" sz="2600" b="1" i="1" dirty="0">
                <a:solidFill>
                  <a:schemeClr val="tx1"/>
                </a:solidFill>
              </a:rPr>
              <a:t>Weakness: </a:t>
            </a:r>
            <a:endParaRPr lang="en-US" sz="2600" b="1" dirty="0">
              <a:solidFill>
                <a:schemeClr val="tx1"/>
              </a:solidFill>
            </a:endParaRPr>
          </a:p>
          <a:p>
            <a:pPr lvl="0" fontAlgn="base">
              <a:buFont typeface="Wingdings" panose="05000000000000000000" pitchFamily="2" charset="2"/>
              <a:buChar char="Ø"/>
            </a:pPr>
            <a:r>
              <a:rPr lang="en-US" b="1" dirty="0">
                <a:solidFill>
                  <a:schemeClr val="tx1"/>
                </a:solidFill>
              </a:rPr>
              <a:t>Lack of System Integration:</a:t>
            </a:r>
            <a:r>
              <a:rPr lang="en-US" dirty="0">
                <a:solidFill>
                  <a:schemeClr val="tx1"/>
                </a:solidFill>
              </a:rPr>
              <a:t> Healthcare organizations data are not yet at this level of system integration. </a:t>
            </a:r>
          </a:p>
          <a:p>
            <a:pPr lvl="0" fontAlgn="base">
              <a:buFont typeface="Wingdings" panose="05000000000000000000" pitchFamily="2" charset="2"/>
              <a:buChar char="Ø"/>
            </a:pPr>
            <a:r>
              <a:rPr lang="en-US" b="1" dirty="0">
                <a:solidFill>
                  <a:schemeClr val="tx1"/>
                </a:solidFill>
              </a:rPr>
              <a:t>Information sharing Resistance:</a:t>
            </a:r>
            <a:r>
              <a:rPr lang="en-US" dirty="0">
                <a:solidFill>
                  <a:schemeClr val="tx1"/>
                </a:solidFill>
              </a:rPr>
              <a:t> Even WHO dataset is not having full fledge data as hospitals, patients and health organizations are not willing to share the complete data due to concerns of privacy of information. </a:t>
            </a:r>
          </a:p>
          <a:p>
            <a:pPr marL="0" indent="0">
              <a:buNone/>
            </a:pPr>
            <a:endParaRPr lang="en-US" sz="1500" dirty="0"/>
          </a:p>
          <a:p>
            <a:endParaRPr lang="en-US" dirty="0"/>
          </a:p>
        </p:txBody>
      </p:sp>
      <p:pic>
        <p:nvPicPr>
          <p:cNvPr id="2" name="tmpBB36">
            <a:hlinkClick r:id="" action="ppaction://media"/>
            <a:extLst>
              <a:ext uri="{FF2B5EF4-FFF2-40B4-BE49-F238E27FC236}">
                <a16:creationId xmlns:a16="http://schemas.microsoft.com/office/drawing/2014/main" id="{F5C5E18A-D483-4A8F-8F3A-A9179549806B}"/>
              </a:ext>
            </a:extLst>
          </p:cNvPr>
          <p:cNvPicPr>
            <a:picLocks noChangeAspect="1"/>
          </p:cNvPicPr>
          <p:nvPr>
            <a:videoFile r:link="rId1"/>
            <p:custDataLst>
              <p:tags r:id="rId2"/>
            </p:custDataLst>
            <p:extLst>
              <p:ext uri="{DAA4B4D4-6D71-4841-9C94-3DE7FCFB9230}">
                <p14:media xmlns:p14="http://schemas.microsoft.com/office/powerpoint/2010/main" r:embed="rId3">
                  <p14:trim end="52.3832"/>
                </p14:media>
              </p:ext>
              <p:ext uri="{42D2F446-02D8-4167-A562-619A0277C38B}">
                <p15:isNarration xmlns:p15="http://schemas.microsoft.com/office/powerpoint/2012/main" val="1"/>
              </p:ext>
            </p:extLst>
          </p:nvPr>
        </p:nvPicPr>
        <p:blipFill>
          <a:blip r:embed="rId5"/>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4016030880"/>
      </p:ext>
    </p:extLst>
  </p:cSld>
  <p:clrMapOvr>
    <a:masterClrMapping/>
  </p:clrMapOvr>
  <mc:AlternateContent xmlns:mc="http://schemas.openxmlformats.org/markup-compatibility/2006">
    <mc:Choice xmlns:p14="http://schemas.microsoft.com/office/powerpoint/2010/main" Requires="p14">
      <p:transition spd="slow" p14:dur="1750" advClick="0" advTm="16038"/>
    </mc:Choice>
    <mc:Fallback>
      <p:transition spd="slow" advClick="0" advTm="160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2B5D779-BD98-4321-BFFC-83BFB62B8F3B}"/>
              </a:ext>
            </a:extLst>
          </p:cNvPr>
          <p:cNvSpPr>
            <a:spLocks noGrp="1"/>
          </p:cNvSpPr>
          <p:nvPr>
            <p:ph idx="1"/>
          </p:nvPr>
        </p:nvSpPr>
        <p:spPr>
          <a:xfrm>
            <a:off x="838200" y="452761"/>
            <a:ext cx="10515600" cy="5724202"/>
          </a:xfrm>
        </p:spPr>
        <p:txBody>
          <a:bodyPr>
            <a:normAutofit fontScale="92500" lnSpcReduction="10000"/>
          </a:bodyPr>
          <a:lstStyle/>
          <a:p>
            <a:endParaRPr lang="en-US" sz="1900" b="1" i="1" u="sng" dirty="0">
              <a:solidFill>
                <a:schemeClr val="tx1"/>
              </a:solidFill>
            </a:endParaRPr>
          </a:p>
          <a:p>
            <a:pPr marL="0" indent="0">
              <a:buNone/>
            </a:pPr>
            <a:r>
              <a:rPr lang="en-US" sz="2600" b="1" i="1" dirty="0">
                <a:solidFill>
                  <a:schemeClr val="tx1"/>
                </a:solidFill>
              </a:rPr>
              <a:t>Opportunities </a:t>
            </a:r>
            <a:endParaRPr lang="en-US" sz="2600" dirty="0">
              <a:solidFill>
                <a:schemeClr val="tx1"/>
              </a:solidFill>
            </a:endParaRPr>
          </a:p>
          <a:p>
            <a:pPr marL="0" indent="0">
              <a:buNone/>
            </a:pPr>
            <a:endParaRPr lang="en-US" sz="1900" dirty="0">
              <a:solidFill>
                <a:schemeClr val="tx1"/>
              </a:solidFill>
            </a:endParaRPr>
          </a:p>
          <a:p>
            <a:pPr marL="0" lvl="0" indent="0" fontAlgn="base">
              <a:buNone/>
            </a:pPr>
            <a:endParaRPr lang="en-US" sz="1900" b="1" dirty="0">
              <a:solidFill>
                <a:schemeClr val="tx1"/>
              </a:solidFill>
            </a:endParaRPr>
          </a:p>
          <a:p>
            <a:pPr lvl="0" fontAlgn="base"/>
            <a:r>
              <a:rPr lang="en-US" sz="1900" b="1" dirty="0">
                <a:solidFill>
                  <a:schemeClr val="tx1"/>
                </a:solidFill>
              </a:rPr>
              <a:t>Drug Discovery: </a:t>
            </a:r>
            <a:r>
              <a:rPr lang="en-US" sz="1900" dirty="0">
                <a:solidFill>
                  <a:schemeClr val="tx1"/>
                </a:solidFill>
              </a:rPr>
              <a:t>More drug discovery on diseases causing major mortality need to be done and have lot of opportunities of improvements and research. </a:t>
            </a:r>
          </a:p>
          <a:p>
            <a:pPr lvl="0" fontAlgn="base"/>
            <a:r>
              <a:rPr lang="en-US" sz="1900" b="1" dirty="0">
                <a:solidFill>
                  <a:schemeClr val="tx1"/>
                </a:solidFill>
              </a:rPr>
              <a:t>Access to work site wellness:</a:t>
            </a:r>
            <a:r>
              <a:rPr lang="en-US" sz="1900" dirty="0">
                <a:solidFill>
                  <a:schemeClr val="tx1"/>
                </a:solidFill>
              </a:rPr>
              <a:t> To support healthy behaviors, access to work site wellness and health promotion programs can be an opportunity. </a:t>
            </a:r>
          </a:p>
          <a:p>
            <a:pPr marL="0" lvl="0" indent="0" fontAlgn="base">
              <a:buNone/>
            </a:pPr>
            <a:endParaRPr lang="en-US" sz="1900" dirty="0">
              <a:solidFill>
                <a:schemeClr val="tx1"/>
              </a:solidFill>
            </a:endParaRPr>
          </a:p>
          <a:p>
            <a:pPr marL="0" indent="0">
              <a:buNone/>
            </a:pPr>
            <a:r>
              <a:rPr lang="en-US" sz="2600" b="1" i="1" dirty="0">
                <a:solidFill>
                  <a:schemeClr val="tx1"/>
                </a:solidFill>
              </a:rPr>
              <a:t>Threats</a:t>
            </a:r>
            <a:r>
              <a:rPr lang="en-US" sz="2200" i="1" dirty="0">
                <a:solidFill>
                  <a:schemeClr val="tx1"/>
                </a:solidFill>
              </a:rPr>
              <a:t> </a:t>
            </a:r>
          </a:p>
          <a:p>
            <a:pPr marL="0" indent="0">
              <a:buNone/>
            </a:pPr>
            <a:endParaRPr lang="en-US" sz="1900" dirty="0">
              <a:solidFill>
                <a:schemeClr val="tx1"/>
              </a:solidFill>
            </a:endParaRPr>
          </a:p>
          <a:p>
            <a:pPr lvl="0" fontAlgn="base"/>
            <a:r>
              <a:rPr lang="en-US" sz="1900" b="1" dirty="0">
                <a:solidFill>
                  <a:schemeClr val="tx1"/>
                </a:solidFill>
              </a:rPr>
              <a:t>Loss of Patient Trust: </a:t>
            </a:r>
            <a:r>
              <a:rPr lang="en-US" sz="1900" dirty="0">
                <a:solidFill>
                  <a:schemeClr val="tx1"/>
                </a:solidFill>
              </a:rPr>
              <a:t>On current treatments on the diseases causing mortalities, patients might lose trusts which can cause patient to ignore the treatment at all. </a:t>
            </a:r>
          </a:p>
          <a:p>
            <a:pPr lvl="0" fontAlgn="base"/>
            <a:r>
              <a:rPr lang="en-US" sz="1900" b="1" dirty="0">
                <a:solidFill>
                  <a:schemeClr val="tx1"/>
                </a:solidFill>
              </a:rPr>
              <a:t>Costs</a:t>
            </a:r>
            <a:r>
              <a:rPr lang="en-US" sz="1900" dirty="0">
                <a:solidFill>
                  <a:schemeClr val="tx1"/>
                </a:solidFill>
              </a:rPr>
              <a:t>: Cost involved in drug discoveries for critical illnesses can be tremendous and even the treatment cost is more so there are chances that patients with critical illnesses like Cancer can deny the treatment which in turn leads to more mortalities which can actually would have been prevented with proper treatment</a:t>
            </a:r>
            <a:br>
              <a:rPr lang="en-US" sz="1600" dirty="0"/>
            </a:br>
            <a:endParaRPr lang="en-US" sz="1600" dirty="0"/>
          </a:p>
        </p:txBody>
      </p:sp>
      <p:pic>
        <p:nvPicPr>
          <p:cNvPr id="2" name="tmpA70">
            <a:hlinkClick r:id="" action="ppaction://media"/>
            <a:extLst>
              <a:ext uri="{FF2B5EF4-FFF2-40B4-BE49-F238E27FC236}">
                <a16:creationId xmlns:a16="http://schemas.microsoft.com/office/drawing/2014/main" id="{4AA50321-3AAD-4841-AE31-622E793E007C}"/>
              </a:ext>
            </a:extLst>
          </p:cNvPr>
          <p:cNvPicPr>
            <a:picLocks noChangeAspect="1"/>
          </p:cNvPicPr>
          <p:nvPr>
            <a:videoFile r:link="rId1"/>
            <p:custDataLst>
              <p:tags r:id="rId2"/>
            </p:custDataLst>
            <p:extLst>
              <p:ext uri="{DAA4B4D4-6D71-4841-9C94-3DE7FCFB9230}">
                <p14:media xmlns:p14="http://schemas.microsoft.com/office/powerpoint/2010/main" r:embed="rId3">
                  <p14:trim end="50.5079"/>
                </p14:media>
              </p:ext>
              <p:ext uri="{42D2F446-02D8-4167-A562-619A0277C38B}">
                <p15:isNarration xmlns:p15="http://schemas.microsoft.com/office/powerpoint/2012/main" val="1"/>
              </p:ext>
            </p:extLst>
          </p:nvPr>
        </p:nvPicPr>
        <p:blipFill>
          <a:blip r:embed="rId5"/>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3274650658"/>
      </p:ext>
    </p:extLst>
  </p:cSld>
  <p:clrMapOvr>
    <a:masterClrMapping/>
  </p:clrMapOvr>
  <mc:AlternateContent xmlns:mc="http://schemas.openxmlformats.org/markup-compatibility/2006">
    <mc:Choice xmlns:p14="http://schemas.microsoft.com/office/powerpoint/2010/main" Requires="p14">
      <p:transition spd="slow" p14:dur="1750" advClick="0" advTm="13626"/>
    </mc:Choice>
    <mc:Fallback>
      <p:transition spd="slow" advClick="0" advTm="136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2FB39-99A8-4D9A-AA35-7C3DC69D0FA7}"/>
              </a:ext>
            </a:extLst>
          </p:cNvPr>
          <p:cNvSpPr>
            <a:spLocks noGrp="1"/>
          </p:cNvSpPr>
          <p:nvPr>
            <p:ph type="title"/>
          </p:nvPr>
        </p:nvSpPr>
        <p:spPr/>
        <p:txBody>
          <a:bodyPr>
            <a:normAutofit/>
          </a:bodyPr>
          <a:lstStyle/>
          <a:p>
            <a:r>
              <a:rPr lang="en-US" sz="3200" b="1" i="1" dirty="0">
                <a:solidFill>
                  <a:schemeClr val="tx1"/>
                </a:solidFill>
                <a:latin typeface="+mn-lt"/>
              </a:rPr>
              <a:t>Conclusion</a:t>
            </a:r>
          </a:p>
        </p:txBody>
      </p:sp>
      <p:sp>
        <p:nvSpPr>
          <p:cNvPr id="3" name="Content Placeholder 2">
            <a:extLst>
              <a:ext uri="{FF2B5EF4-FFF2-40B4-BE49-F238E27FC236}">
                <a16:creationId xmlns:a16="http://schemas.microsoft.com/office/drawing/2014/main" id="{C728D43B-04D5-45F2-B94F-03F990303DA5}"/>
              </a:ext>
            </a:extLst>
          </p:cNvPr>
          <p:cNvSpPr>
            <a:spLocks noGrp="1"/>
          </p:cNvSpPr>
          <p:nvPr>
            <p:ph idx="1"/>
          </p:nvPr>
        </p:nvSpPr>
        <p:spPr/>
        <p:txBody>
          <a:bodyPr>
            <a:normAutofit fontScale="92500" lnSpcReduction="10000"/>
          </a:bodyPr>
          <a:lstStyle/>
          <a:p>
            <a:pPr marL="0" indent="0">
              <a:buNone/>
            </a:pPr>
            <a:r>
              <a:rPr lang="en-US" sz="2000" i="1" dirty="0"/>
              <a:t> </a:t>
            </a:r>
            <a:endParaRPr lang="en-US" sz="2000" dirty="0"/>
          </a:p>
          <a:p>
            <a:pPr marL="0" indent="0">
              <a:buNone/>
            </a:pPr>
            <a:r>
              <a:rPr lang="en-US" sz="2000" dirty="0">
                <a:solidFill>
                  <a:schemeClr val="tx1"/>
                </a:solidFill>
              </a:rPr>
              <a:t>From the analysis of this research ,I have observed the  major results as :</a:t>
            </a:r>
          </a:p>
          <a:p>
            <a:pPr marL="0" indent="0">
              <a:buNone/>
            </a:pPr>
            <a:endParaRPr lang="en-US" sz="2000" dirty="0">
              <a:solidFill>
                <a:schemeClr val="tx1"/>
              </a:solidFill>
            </a:endParaRPr>
          </a:p>
          <a:p>
            <a:pPr lvl="0">
              <a:buFont typeface="Wingdings" panose="05000000000000000000" pitchFamily="2" charset="2"/>
              <a:buChar char="Ø"/>
            </a:pPr>
            <a:r>
              <a:rPr lang="en-US" sz="2000" dirty="0">
                <a:solidFill>
                  <a:schemeClr val="tx1"/>
                </a:solidFill>
              </a:rPr>
              <a:t>Neoplasms and Cardiovascular disease are very highly correlated which are in the highest range of cause. </a:t>
            </a:r>
          </a:p>
          <a:p>
            <a:pPr lvl="0">
              <a:buFont typeface="Wingdings" panose="05000000000000000000" pitchFamily="2" charset="2"/>
              <a:buChar char="Ø"/>
            </a:pPr>
            <a:endParaRPr lang="en-US" sz="2000" dirty="0">
              <a:solidFill>
                <a:schemeClr val="tx1"/>
              </a:solidFill>
            </a:endParaRPr>
          </a:p>
          <a:p>
            <a:pPr lvl="0">
              <a:buFont typeface="Wingdings" panose="05000000000000000000" pitchFamily="2" charset="2"/>
              <a:buChar char="Ø"/>
            </a:pPr>
            <a:r>
              <a:rPr lang="en-US" sz="2000" dirty="0">
                <a:solidFill>
                  <a:schemeClr val="tx1"/>
                </a:solidFill>
              </a:rPr>
              <a:t>Massachusetts is in the high drop in mortality over the few years when the trend is observed across the years.</a:t>
            </a:r>
          </a:p>
          <a:p>
            <a:pPr>
              <a:buFont typeface="Wingdings" panose="05000000000000000000" pitchFamily="2" charset="2"/>
              <a:buChar char="Ø"/>
            </a:pPr>
            <a:endParaRPr lang="en-US" sz="2000" dirty="0">
              <a:solidFill>
                <a:schemeClr val="tx1"/>
              </a:solidFill>
            </a:endParaRPr>
          </a:p>
          <a:p>
            <a:pPr lvl="0">
              <a:buFont typeface="Wingdings" panose="05000000000000000000" pitchFamily="2" charset="2"/>
              <a:buChar char="Ø"/>
            </a:pPr>
            <a:r>
              <a:rPr lang="en-US" sz="2000" dirty="0">
                <a:solidFill>
                  <a:schemeClr val="tx1"/>
                </a:solidFill>
              </a:rPr>
              <a:t>Year over year change in mortality rates of cardiovascular disease. We can see that mortality rates are dropping in every state.</a:t>
            </a:r>
          </a:p>
          <a:p>
            <a:endParaRPr lang="en-US" sz="2000" dirty="0"/>
          </a:p>
        </p:txBody>
      </p:sp>
      <p:pic>
        <p:nvPicPr>
          <p:cNvPr id="7" name="tmp494D">
            <a:hlinkClick r:id="" action="ppaction://media"/>
            <a:extLst>
              <a:ext uri="{FF2B5EF4-FFF2-40B4-BE49-F238E27FC236}">
                <a16:creationId xmlns:a16="http://schemas.microsoft.com/office/drawing/2014/main" id="{BA072DB0-0581-40C1-85AC-C81F897C78CB}"/>
              </a:ext>
            </a:extLst>
          </p:cNvPr>
          <p:cNvPicPr>
            <a:picLocks noChangeAspect="1"/>
          </p:cNvPicPr>
          <p:nvPr>
            <a:videoFile r:link="rId1"/>
            <p:custDataLst>
              <p:tags r:id="rId2"/>
            </p:custDataLst>
            <p:extLst>
              <p:ext uri="{DAA4B4D4-6D71-4841-9C94-3DE7FCFB9230}">
                <p14:media xmlns:p14="http://schemas.microsoft.com/office/powerpoint/2010/main" r:embed="rId3">
                  <p14:trim end="58.7687"/>
                </p14:media>
              </p:ext>
              <p:ext uri="{42D2F446-02D8-4167-A562-619A0277C38B}">
                <p15:isNarration xmlns:p15="http://schemas.microsoft.com/office/powerpoint/2012/main" val="1"/>
              </p:ext>
            </p:extLst>
          </p:nvPr>
        </p:nvPicPr>
        <p:blipFill>
          <a:blip r:embed="rId5"/>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3445546176"/>
      </p:ext>
    </p:extLst>
  </p:cSld>
  <p:clrMapOvr>
    <a:masterClrMapping/>
  </p:clrMapOvr>
  <mc:AlternateContent xmlns:mc="http://schemas.openxmlformats.org/markup-compatibility/2006">
    <mc:Choice xmlns:p14="http://schemas.microsoft.com/office/powerpoint/2010/main" Requires="p14">
      <p:transition spd="slow" p14:dur="1750" advClick="0" advTm="14593"/>
    </mc:Choice>
    <mc:Fallback>
      <p:transition spd="slow" advClick="0" advTm="145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B607B-5F09-4355-A369-489D7841296B}"/>
              </a:ext>
            </a:extLst>
          </p:cNvPr>
          <p:cNvSpPr>
            <a:spLocks noGrp="1"/>
          </p:cNvSpPr>
          <p:nvPr>
            <p:ph type="title"/>
          </p:nvPr>
        </p:nvSpPr>
        <p:spPr/>
        <p:txBody>
          <a:bodyPr>
            <a:normAutofit/>
          </a:bodyPr>
          <a:lstStyle/>
          <a:p>
            <a:r>
              <a:rPr lang="en-US" sz="3200" b="1" i="1" dirty="0">
                <a:solidFill>
                  <a:schemeClr val="tx1"/>
                </a:solidFill>
                <a:latin typeface="+mn-lt"/>
              </a:rPr>
              <a:t>Future Work</a:t>
            </a:r>
          </a:p>
        </p:txBody>
      </p:sp>
      <p:sp>
        <p:nvSpPr>
          <p:cNvPr id="3" name="Content Placeholder 2">
            <a:extLst>
              <a:ext uri="{FF2B5EF4-FFF2-40B4-BE49-F238E27FC236}">
                <a16:creationId xmlns:a16="http://schemas.microsoft.com/office/drawing/2014/main" id="{40AFEDBB-2C9D-4015-A61E-5A05727A0FC3}"/>
              </a:ext>
            </a:extLst>
          </p:cNvPr>
          <p:cNvSpPr>
            <a:spLocks noGrp="1"/>
          </p:cNvSpPr>
          <p:nvPr>
            <p:ph idx="1"/>
          </p:nvPr>
        </p:nvSpPr>
        <p:spPr/>
        <p:txBody>
          <a:bodyPr>
            <a:normAutofit/>
          </a:bodyPr>
          <a:lstStyle/>
          <a:p>
            <a:pPr>
              <a:buFont typeface="Wingdings" panose="05000000000000000000" pitchFamily="2" charset="2"/>
              <a:buChar char="Ø"/>
            </a:pPr>
            <a:r>
              <a:rPr lang="en-US" sz="2000" dirty="0">
                <a:solidFill>
                  <a:schemeClr val="tx1"/>
                </a:solidFill>
              </a:rPr>
              <a:t>My future work will mainly focus on Infant mortality of certain age range than completely on whole data.</a:t>
            </a:r>
          </a:p>
          <a:p>
            <a:pPr>
              <a:buFont typeface="Wingdings" panose="05000000000000000000" pitchFamily="2" charset="2"/>
              <a:buChar char="Ø"/>
            </a:pPr>
            <a:endParaRPr lang="en-US" sz="2000" dirty="0">
              <a:solidFill>
                <a:schemeClr val="tx1"/>
              </a:solidFill>
            </a:endParaRPr>
          </a:p>
          <a:p>
            <a:pPr>
              <a:buFont typeface="Wingdings" panose="05000000000000000000" pitchFamily="2" charset="2"/>
              <a:buChar char="Ø"/>
            </a:pPr>
            <a:r>
              <a:rPr lang="en-US" sz="2000" dirty="0">
                <a:solidFill>
                  <a:schemeClr val="tx1"/>
                </a:solidFill>
              </a:rPr>
              <a:t>This will help to identify Causes /diseases and the world wise areas where the infant mortality rate is very high </a:t>
            </a:r>
          </a:p>
          <a:p>
            <a:pPr>
              <a:buFont typeface="Wingdings" panose="05000000000000000000" pitchFamily="2" charset="2"/>
              <a:buChar char="Ø"/>
            </a:pPr>
            <a:endParaRPr lang="en-US" sz="2000" dirty="0">
              <a:solidFill>
                <a:schemeClr val="tx1"/>
              </a:solidFill>
            </a:endParaRPr>
          </a:p>
          <a:p>
            <a:pPr>
              <a:buFont typeface="Wingdings" panose="05000000000000000000" pitchFamily="2" charset="2"/>
              <a:buChar char="Ø"/>
            </a:pPr>
            <a:r>
              <a:rPr lang="en-US" sz="2000" dirty="0">
                <a:solidFill>
                  <a:schemeClr val="tx1"/>
                </a:solidFill>
              </a:rPr>
              <a:t> How the technology can be improved to focus on the treatments or new drug discovery</a:t>
            </a:r>
          </a:p>
        </p:txBody>
      </p:sp>
      <p:pic>
        <p:nvPicPr>
          <p:cNvPr id="5" name="tmpCDA2">
            <a:hlinkClick r:id="" action="ppaction://media"/>
            <a:extLst>
              <a:ext uri="{FF2B5EF4-FFF2-40B4-BE49-F238E27FC236}">
                <a16:creationId xmlns:a16="http://schemas.microsoft.com/office/drawing/2014/main" id="{53A95CA2-ACC4-4FE8-8490-EC2F8D722846}"/>
              </a:ext>
            </a:extLst>
          </p:cNvPr>
          <p:cNvPicPr>
            <a:picLocks noChangeAspect="1"/>
          </p:cNvPicPr>
          <p:nvPr>
            <a:videoFile r:link="rId1"/>
            <p:custDataLst>
              <p:tags r:id="rId2"/>
            </p:custDataLst>
            <p:extLst>
              <p:ext uri="{DAA4B4D4-6D71-4841-9C94-3DE7FCFB9230}">
                <p14:media xmlns:p14="http://schemas.microsoft.com/office/powerpoint/2010/main" r:embed="rId3">
                  <p14:trim end="42.6621"/>
                </p14:media>
              </p:ext>
              <p:ext uri="{42D2F446-02D8-4167-A562-619A0277C38B}">
                <p15:isNarration xmlns:p15="http://schemas.microsoft.com/office/powerpoint/2012/main" val="1"/>
              </p:ext>
            </p:extLst>
          </p:nvPr>
        </p:nvPicPr>
        <p:blipFill>
          <a:blip r:embed="rId5"/>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1604208837"/>
      </p:ext>
    </p:extLst>
  </p:cSld>
  <p:clrMapOvr>
    <a:masterClrMapping/>
  </p:clrMapOvr>
  <mc:AlternateContent xmlns:mc="http://schemas.openxmlformats.org/markup-compatibility/2006">
    <mc:Choice xmlns:p14="http://schemas.microsoft.com/office/powerpoint/2010/main" Requires="p14">
      <p:transition spd="slow" p14:dur="1750" advClick="0" advTm="16606"/>
    </mc:Choice>
    <mc:Fallback>
      <p:transition spd="slow" advClick="0" advTm="166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22234C-1FBC-4C9F-944C-D2AE7389FDB6}"/>
              </a:ext>
            </a:extLst>
          </p:cNvPr>
          <p:cNvSpPr>
            <a:spLocks noGrp="1"/>
          </p:cNvSpPr>
          <p:nvPr>
            <p:ph idx="1"/>
          </p:nvPr>
        </p:nvSpPr>
        <p:spPr>
          <a:xfrm>
            <a:off x="838200" y="896645"/>
            <a:ext cx="10515600" cy="5306951"/>
          </a:xfrm>
        </p:spPr>
        <p:txBody>
          <a:bodyPr/>
          <a:lstStyle/>
          <a:p>
            <a:pPr marL="0" indent="0">
              <a:buNone/>
            </a:pPr>
            <a:endParaRPr lang="en-US" dirty="0"/>
          </a:p>
          <a:p>
            <a:pPr marL="0" indent="0">
              <a:buNone/>
            </a:pPr>
            <a:endParaRPr lang="en-US" dirty="0"/>
          </a:p>
          <a:p>
            <a:pPr marL="0" indent="0">
              <a:buNone/>
            </a:pPr>
            <a:r>
              <a:rPr lang="en-US" dirty="0">
                <a:solidFill>
                  <a:schemeClr val="tx1"/>
                </a:solidFill>
              </a:rPr>
              <a:t>       The research takes Mortality data set downloaded from WHO site through a set of steps that could be seen as a manually executed data pipeline. Analysis is performed on a subset of mortality data from year 1980 to 2014  across all the Countries listed along with the exact causes of mortality  and countries where rate is reduced now . This analysis will definitely help in understanding the trend and diseases causing  mortality all over the world and deciding the next steps in healthcare development and drug discoveries to reduce this death rate.</a:t>
            </a:r>
          </a:p>
          <a:p>
            <a:endParaRPr lang="en-US" dirty="0"/>
          </a:p>
        </p:txBody>
      </p:sp>
      <p:sp>
        <p:nvSpPr>
          <p:cNvPr id="4" name="TextBox 3">
            <a:extLst>
              <a:ext uri="{FF2B5EF4-FFF2-40B4-BE49-F238E27FC236}">
                <a16:creationId xmlns:a16="http://schemas.microsoft.com/office/drawing/2014/main" id="{57CEF0EF-401A-43A4-8928-39F4A78678C1}"/>
              </a:ext>
            </a:extLst>
          </p:cNvPr>
          <p:cNvSpPr txBox="1"/>
          <p:nvPr/>
        </p:nvSpPr>
        <p:spPr>
          <a:xfrm>
            <a:off x="838200" y="301841"/>
            <a:ext cx="5415379" cy="646331"/>
          </a:xfrm>
          <a:prstGeom prst="rect">
            <a:avLst/>
          </a:prstGeom>
          <a:noFill/>
        </p:spPr>
        <p:txBody>
          <a:bodyPr wrap="square" rtlCol="0">
            <a:spAutoFit/>
          </a:bodyPr>
          <a:lstStyle/>
          <a:p>
            <a:r>
              <a:rPr lang="en-US" sz="3600" b="1" i="1" dirty="0"/>
              <a:t>Introduction</a:t>
            </a:r>
          </a:p>
        </p:txBody>
      </p:sp>
      <p:pic>
        <p:nvPicPr>
          <p:cNvPr id="5" name="tmp2FDF">
            <a:hlinkClick r:id="" action="ppaction://media"/>
            <a:extLst>
              <a:ext uri="{FF2B5EF4-FFF2-40B4-BE49-F238E27FC236}">
                <a16:creationId xmlns:a16="http://schemas.microsoft.com/office/drawing/2014/main" id="{B005DE5D-9DC5-46ED-A88D-09373FCB34C4}"/>
              </a:ext>
            </a:extLst>
          </p:cNvPr>
          <p:cNvPicPr>
            <a:picLocks noChangeAspect="1"/>
          </p:cNvPicPr>
          <p:nvPr>
            <a:videoFile r:link="rId1"/>
            <p:custDataLst>
              <p:tags r:id="rId2"/>
            </p:custDataLst>
            <p:extLst>
              <p:ext uri="{DAA4B4D4-6D71-4841-9C94-3DE7FCFB9230}">
                <p14:media xmlns:p14="http://schemas.microsoft.com/office/powerpoint/2010/main" r:embed="rId3">
                  <p14:trim end="62.7097"/>
                </p14:media>
              </p:ext>
              <p:ext uri="{42D2F446-02D8-4167-A562-619A0277C38B}">
                <p15:isNarration xmlns:p15="http://schemas.microsoft.com/office/powerpoint/2012/main" val="1"/>
              </p:ext>
            </p:extLst>
          </p:nvPr>
        </p:nvPicPr>
        <p:blipFill>
          <a:blip r:embed="rId5"/>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2634480165"/>
      </p:ext>
    </p:extLst>
  </p:cSld>
  <p:clrMapOvr>
    <a:masterClrMapping/>
  </p:clrMapOvr>
  <mc:AlternateContent xmlns:mc="http://schemas.openxmlformats.org/markup-compatibility/2006">
    <mc:Choice xmlns:p14="http://schemas.microsoft.com/office/powerpoint/2010/main" Requires="p14">
      <p:transition spd="slow" p14:dur="1750" advClick="0" advTm="12685"/>
    </mc:Choice>
    <mc:Fallback>
      <p:transition spd="slow" advClick="0" advTm="126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680A3-3ED1-4084-89E5-117DDCD7DAB6}"/>
              </a:ext>
            </a:extLst>
          </p:cNvPr>
          <p:cNvSpPr>
            <a:spLocks noGrp="1"/>
          </p:cNvSpPr>
          <p:nvPr>
            <p:ph type="title"/>
          </p:nvPr>
        </p:nvSpPr>
        <p:spPr>
          <a:xfrm>
            <a:off x="417250" y="266331"/>
            <a:ext cx="10738430" cy="559292"/>
          </a:xfrm>
        </p:spPr>
        <p:txBody>
          <a:bodyPr>
            <a:normAutofit/>
          </a:bodyPr>
          <a:lstStyle/>
          <a:p>
            <a:r>
              <a:rPr lang="en-US" sz="3600" b="1" i="1" dirty="0"/>
              <a:t>References</a:t>
            </a:r>
          </a:p>
        </p:txBody>
      </p:sp>
      <p:sp>
        <p:nvSpPr>
          <p:cNvPr id="3" name="Content Placeholder 2">
            <a:extLst>
              <a:ext uri="{FF2B5EF4-FFF2-40B4-BE49-F238E27FC236}">
                <a16:creationId xmlns:a16="http://schemas.microsoft.com/office/drawing/2014/main" id="{B743BDB0-F6CC-43E4-99BB-ED811D8E9A98}"/>
              </a:ext>
            </a:extLst>
          </p:cNvPr>
          <p:cNvSpPr>
            <a:spLocks noGrp="1"/>
          </p:cNvSpPr>
          <p:nvPr>
            <p:ph idx="1"/>
          </p:nvPr>
        </p:nvSpPr>
        <p:spPr>
          <a:xfrm>
            <a:off x="221942" y="1845734"/>
            <a:ext cx="10933738" cy="4023360"/>
          </a:xfrm>
        </p:spPr>
        <p:txBody>
          <a:bodyPr>
            <a:normAutofit fontScale="40000" lnSpcReduction="20000"/>
          </a:bodyPr>
          <a:lstStyle/>
          <a:p>
            <a:pPr marL="0" indent="0">
              <a:buNone/>
            </a:pPr>
            <a:r>
              <a:rPr lang="en-US" sz="5000" dirty="0">
                <a:solidFill>
                  <a:schemeClr val="tx1"/>
                </a:solidFill>
              </a:rPr>
              <a:t>Dataset:  WHO Mortality Data base comprises deaths registered in national vital registration systems </a:t>
            </a:r>
            <a:r>
              <a:rPr lang="en-US" sz="5000" u="sng" dirty="0">
                <a:solidFill>
                  <a:schemeClr val="tx1"/>
                </a:solidFill>
              </a:rPr>
              <a:t>http://www.who.int/healthinfo/statistics/mortality_rawdata/en/ </a:t>
            </a:r>
          </a:p>
          <a:p>
            <a:pPr marL="0" indent="0">
              <a:buNone/>
            </a:pPr>
            <a:r>
              <a:rPr lang="en-US" sz="5000" dirty="0">
                <a:solidFill>
                  <a:schemeClr val="tx1"/>
                </a:solidFill>
              </a:rPr>
              <a:t>Country Codes: </a:t>
            </a:r>
          </a:p>
          <a:p>
            <a:pPr marL="0" indent="0">
              <a:buNone/>
            </a:pPr>
            <a:r>
              <a:rPr lang="en-US" sz="5000" u="sng" dirty="0">
                <a:solidFill>
                  <a:schemeClr val="tx1"/>
                </a:solidFill>
              </a:rPr>
              <a:t>http://www.who.int/entity/healthinfo/statistics/country_codes.zip?ua=1 </a:t>
            </a:r>
          </a:p>
          <a:p>
            <a:pPr marL="0" indent="0">
              <a:buNone/>
            </a:pPr>
            <a:r>
              <a:rPr lang="en-US" sz="5000" dirty="0">
                <a:solidFill>
                  <a:schemeClr val="tx1"/>
                </a:solidFill>
              </a:rPr>
              <a:t>Data file containing the detailed mortality data: 	 </a:t>
            </a:r>
          </a:p>
          <a:p>
            <a:pPr marL="0" indent="0">
              <a:buNone/>
            </a:pPr>
            <a:r>
              <a:rPr lang="en-US" sz="5000" u="sng" dirty="0">
                <a:solidFill>
                  <a:schemeClr val="tx1"/>
                </a:solidFill>
              </a:rPr>
              <a:t>http://www.who.int/entity/healthinfo/statistics/morticd9.zip?ua=1 </a:t>
            </a:r>
          </a:p>
          <a:p>
            <a:pPr marL="0" indent="0">
              <a:buNone/>
            </a:pPr>
            <a:r>
              <a:rPr lang="en-US" sz="5000" dirty="0">
                <a:solidFill>
                  <a:schemeClr val="tx1"/>
                </a:solidFill>
              </a:rPr>
              <a:t>Explanation of all Fields: </a:t>
            </a:r>
          </a:p>
          <a:p>
            <a:pPr marL="0" indent="0">
              <a:buNone/>
            </a:pPr>
            <a:r>
              <a:rPr lang="en-US" sz="5000" u="sng" dirty="0">
                <a:solidFill>
                  <a:schemeClr val="tx1"/>
                </a:solidFill>
              </a:rPr>
              <a:t>http://www.who.int/entity/healthinfo/statistics/documentation.zip?ua=1 </a:t>
            </a:r>
          </a:p>
          <a:p>
            <a:pPr marL="0" indent="0">
              <a:buNone/>
            </a:pPr>
            <a:r>
              <a:rPr lang="en-US" sz="5000" dirty="0">
                <a:solidFill>
                  <a:schemeClr val="tx1"/>
                </a:solidFill>
              </a:rPr>
              <a:t>Python libraries for graph plotting:   </a:t>
            </a:r>
          </a:p>
          <a:p>
            <a:pPr marL="0" indent="0">
              <a:buNone/>
            </a:pPr>
            <a:r>
              <a:rPr lang="en-US" sz="5000" u="sng" dirty="0">
                <a:solidFill>
                  <a:schemeClr val="tx1"/>
                </a:solidFill>
              </a:rPr>
              <a:t>https://matplotlib.org/users/pyplot_tutorial.html</a:t>
            </a:r>
          </a:p>
          <a:p>
            <a:endParaRPr lang="en-US" dirty="0">
              <a:solidFill>
                <a:schemeClr val="tx1"/>
              </a:solidFill>
            </a:endParaRPr>
          </a:p>
        </p:txBody>
      </p:sp>
      <p:pic>
        <p:nvPicPr>
          <p:cNvPr id="6" name="tmpBDC3">
            <a:hlinkClick r:id="" action="ppaction://media"/>
            <a:extLst>
              <a:ext uri="{FF2B5EF4-FFF2-40B4-BE49-F238E27FC236}">
                <a16:creationId xmlns:a16="http://schemas.microsoft.com/office/drawing/2014/main" id="{1EBE5FF6-7BDC-4A96-9A43-F0C96B2DD9C7}"/>
              </a:ext>
            </a:extLst>
          </p:cNvPr>
          <p:cNvPicPr>
            <a:picLocks noChangeAspect="1"/>
          </p:cNvPicPr>
          <p:nvPr>
            <a:videoFile r:link="rId1"/>
            <p:custDataLst>
              <p:tags r:id="rId2"/>
            </p:custDataLst>
            <p:extLst>
              <p:ext uri="{DAA4B4D4-6D71-4841-9C94-3DE7FCFB9230}">
                <p14:media xmlns:p14="http://schemas.microsoft.com/office/powerpoint/2010/main" r:embed="rId3">
                  <p14:trim end="32.0136"/>
                </p14:media>
              </p:ext>
              <p:ext uri="{42D2F446-02D8-4167-A562-619A0277C38B}">
                <p15:isNarration xmlns:p15="http://schemas.microsoft.com/office/powerpoint/2012/main" val="1"/>
              </p:ext>
            </p:extLst>
          </p:nvPr>
        </p:nvPicPr>
        <p:blipFill>
          <a:blip r:embed="rId5"/>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3229102018"/>
      </p:ext>
    </p:extLst>
  </p:cSld>
  <p:clrMapOvr>
    <a:masterClrMapping/>
  </p:clrMapOvr>
  <mc:AlternateContent xmlns:mc="http://schemas.openxmlformats.org/markup-compatibility/2006">
    <mc:Choice xmlns:p14="http://schemas.microsoft.com/office/powerpoint/2010/main" Requires="p14">
      <p:transition spd="slow" p14:dur="1750" advClick="0" advTm="12112"/>
    </mc:Choice>
    <mc:Fallback>
      <p:transition spd="slow" advClick="0" advTm="121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A76D9-2587-4C3B-A803-503137B63003}"/>
              </a:ext>
            </a:extLst>
          </p:cNvPr>
          <p:cNvSpPr>
            <a:spLocks noGrp="1"/>
          </p:cNvSpPr>
          <p:nvPr>
            <p:ph type="title"/>
          </p:nvPr>
        </p:nvSpPr>
        <p:spPr>
          <a:xfrm>
            <a:off x="759928" y="117927"/>
            <a:ext cx="10058400" cy="1450757"/>
          </a:xfrm>
        </p:spPr>
        <p:txBody>
          <a:bodyPr>
            <a:normAutofit/>
          </a:bodyPr>
          <a:lstStyle/>
          <a:p>
            <a:r>
              <a:rPr lang="en-US" sz="4000" b="1" i="1" dirty="0">
                <a:solidFill>
                  <a:schemeClr val="tx1"/>
                </a:solidFill>
                <a:latin typeface="+mn-lt"/>
              </a:rPr>
              <a:t>Research questions and working hypotheses</a:t>
            </a:r>
            <a:br>
              <a:rPr lang="en-US" dirty="0"/>
            </a:br>
            <a:endParaRPr lang="en-US" dirty="0"/>
          </a:p>
        </p:txBody>
      </p:sp>
      <p:sp>
        <p:nvSpPr>
          <p:cNvPr id="3" name="Content Placeholder 2">
            <a:extLst>
              <a:ext uri="{FF2B5EF4-FFF2-40B4-BE49-F238E27FC236}">
                <a16:creationId xmlns:a16="http://schemas.microsoft.com/office/drawing/2014/main" id="{BB6C43BF-5C07-4C56-AE44-BE0F587425C5}"/>
              </a:ext>
            </a:extLst>
          </p:cNvPr>
          <p:cNvSpPr>
            <a:spLocks noGrp="1"/>
          </p:cNvSpPr>
          <p:nvPr>
            <p:ph idx="1"/>
          </p:nvPr>
        </p:nvSpPr>
        <p:spPr>
          <a:xfrm>
            <a:off x="568170" y="1932668"/>
            <a:ext cx="10821140" cy="4439603"/>
          </a:xfrm>
        </p:spPr>
        <p:txBody>
          <a:bodyPr>
            <a:normAutofit fontScale="92500" lnSpcReduction="20000"/>
          </a:bodyPr>
          <a:lstStyle/>
          <a:p>
            <a:pPr>
              <a:buFont typeface="Wingdings" panose="05000000000000000000" pitchFamily="2" charset="2"/>
              <a:buChar char="Ø"/>
            </a:pPr>
            <a:r>
              <a:rPr lang="en-US" dirty="0">
                <a:solidFill>
                  <a:schemeClr val="tx1"/>
                </a:solidFill>
              </a:rPr>
              <a:t>Project problem is very important because it gives insights of the most critical disease which are causing the mortalities and what we could do to prevent it or reduce it across the globe. This data will definitely help on different levels of research like drug discovery, factors causing these diseases, regions where the rate is observed more.  </a:t>
            </a:r>
          </a:p>
          <a:p>
            <a:pPr marL="0" indent="0">
              <a:buNone/>
            </a:pPr>
            <a:endParaRPr lang="en-US" dirty="0">
              <a:solidFill>
                <a:schemeClr val="tx1"/>
              </a:solidFill>
            </a:endParaRPr>
          </a:p>
          <a:p>
            <a:pPr marL="0" indent="0">
              <a:buNone/>
            </a:pPr>
            <a:r>
              <a:rPr lang="en-US" dirty="0">
                <a:solidFill>
                  <a:schemeClr val="tx1"/>
                </a:solidFill>
              </a:rPr>
              <a:t>The project will try to find the answers for few of the below questions based on Analysis with some data explanation. </a:t>
            </a:r>
          </a:p>
          <a:p>
            <a:pPr marL="0" indent="0">
              <a:buNone/>
            </a:pPr>
            <a:endParaRPr lang="en-US" dirty="0">
              <a:solidFill>
                <a:schemeClr val="tx1"/>
              </a:solidFill>
            </a:endParaRPr>
          </a:p>
          <a:p>
            <a:pPr lvl="0">
              <a:buFont typeface="Wingdings" panose="05000000000000000000" pitchFamily="2" charset="2"/>
              <a:buChar char="Ø"/>
            </a:pPr>
            <a:r>
              <a:rPr lang="en-US" dirty="0">
                <a:solidFill>
                  <a:schemeClr val="tx1"/>
                </a:solidFill>
              </a:rPr>
              <a:t>Major factors contributing to Mortality </a:t>
            </a:r>
          </a:p>
          <a:p>
            <a:pPr marL="0" lvl="0" indent="0">
              <a:buNone/>
            </a:pPr>
            <a:endParaRPr lang="en-US" dirty="0">
              <a:solidFill>
                <a:schemeClr val="tx1"/>
              </a:solidFill>
            </a:endParaRPr>
          </a:p>
          <a:p>
            <a:pPr lvl="0">
              <a:buFont typeface="Wingdings" panose="05000000000000000000" pitchFamily="2" charset="2"/>
              <a:buChar char="Ø"/>
            </a:pPr>
            <a:r>
              <a:rPr lang="en-US" dirty="0">
                <a:solidFill>
                  <a:schemeClr val="tx1"/>
                </a:solidFill>
              </a:rPr>
              <a:t>How would this analysis help in reducing  mortality</a:t>
            </a:r>
          </a:p>
          <a:p>
            <a:pPr lvl="0">
              <a:buFont typeface="Wingdings" panose="05000000000000000000" pitchFamily="2" charset="2"/>
              <a:buChar char="Ø"/>
            </a:pPr>
            <a:endParaRPr lang="en-US" dirty="0">
              <a:solidFill>
                <a:schemeClr val="tx1"/>
              </a:solidFill>
            </a:endParaRPr>
          </a:p>
          <a:p>
            <a:pPr lvl="0">
              <a:buFont typeface="Wingdings" panose="05000000000000000000" pitchFamily="2" charset="2"/>
              <a:buChar char="Ø"/>
            </a:pPr>
            <a:r>
              <a:rPr lang="en-US" dirty="0">
                <a:solidFill>
                  <a:schemeClr val="tx1"/>
                </a:solidFill>
              </a:rPr>
              <a:t>Are there any specific regions where Mortality rate found is more across timeline.</a:t>
            </a:r>
          </a:p>
          <a:p>
            <a:endParaRPr lang="en-US" dirty="0"/>
          </a:p>
        </p:txBody>
      </p:sp>
      <p:pic>
        <p:nvPicPr>
          <p:cNvPr id="6" name="tmpD7B8">
            <a:hlinkClick r:id="" action="ppaction://media"/>
            <a:extLst>
              <a:ext uri="{FF2B5EF4-FFF2-40B4-BE49-F238E27FC236}">
                <a16:creationId xmlns:a16="http://schemas.microsoft.com/office/drawing/2014/main" id="{F5E6F479-A333-47FB-9C54-585BF76F97AD}"/>
              </a:ext>
            </a:extLst>
          </p:cNvPr>
          <p:cNvPicPr>
            <a:picLocks noChangeAspect="1"/>
          </p:cNvPicPr>
          <p:nvPr>
            <a:videoFile r:link="rId1"/>
            <p:custDataLst>
              <p:tags r:id="rId2"/>
            </p:custDataLst>
            <p:extLst>
              <p:ext uri="{DAA4B4D4-6D71-4841-9C94-3DE7FCFB9230}">
                <p14:media xmlns:p14="http://schemas.microsoft.com/office/powerpoint/2010/main" r:embed="rId3">
                  <p14:trim end="20.7324"/>
                </p14:media>
              </p:ext>
              <p:ext uri="{42D2F446-02D8-4167-A562-619A0277C38B}">
                <p15:isNarration xmlns:p15="http://schemas.microsoft.com/office/powerpoint/2012/main" val="1"/>
              </p:ext>
            </p:extLst>
          </p:nvPr>
        </p:nvPicPr>
        <p:blipFill>
          <a:blip r:embed="rId5"/>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4069516970"/>
      </p:ext>
    </p:extLst>
  </p:cSld>
  <p:clrMapOvr>
    <a:masterClrMapping/>
  </p:clrMapOvr>
  <mc:AlternateContent xmlns:mc="http://schemas.openxmlformats.org/markup-compatibility/2006">
    <mc:Choice xmlns:p14="http://schemas.microsoft.com/office/powerpoint/2010/main" Requires="p14">
      <p:transition spd="slow" p14:dur="1750" advClick="0" advTm="12727"/>
    </mc:Choice>
    <mc:Fallback>
      <p:transition spd="slow" advClick="0" advTm="127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81DA2-2B1E-4871-96E3-EC0183BC0FBA}"/>
              </a:ext>
            </a:extLst>
          </p:cNvPr>
          <p:cNvSpPr>
            <a:spLocks noGrp="1"/>
          </p:cNvSpPr>
          <p:nvPr>
            <p:ph type="title"/>
          </p:nvPr>
        </p:nvSpPr>
        <p:spPr>
          <a:xfrm>
            <a:off x="1097280" y="-88776"/>
            <a:ext cx="10058400" cy="1074198"/>
          </a:xfrm>
        </p:spPr>
        <p:txBody>
          <a:bodyPr>
            <a:normAutofit/>
          </a:bodyPr>
          <a:lstStyle/>
          <a:p>
            <a:r>
              <a:rPr lang="en-US" sz="3600" b="1" i="1" dirty="0">
                <a:solidFill>
                  <a:schemeClr val="tx1"/>
                </a:solidFill>
                <a:latin typeface="+mn-lt"/>
              </a:rPr>
              <a:t>Background And Related Work </a:t>
            </a:r>
            <a:endParaRPr lang="en-US" sz="3600" i="1" dirty="0">
              <a:solidFill>
                <a:schemeClr val="tx1"/>
              </a:solidFill>
              <a:latin typeface="+mn-lt"/>
            </a:endParaRPr>
          </a:p>
        </p:txBody>
      </p:sp>
      <p:sp>
        <p:nvSpPr>
          <p:cNvPr id="3" name="Content Placeholder 2">
            <a:extLst>
              <a:ext uri="{FF2B5EF4-FFF2-40B4-BE49-F238E27FC236}">
                <a16:creationId xmlns:a16="http://schemas.microsoft.com/office/drawing/2014/main" id="{B17FAA60-4CAF-4A1F-9BC5-3252DCE6D65A}"/>
              </a:ext>
            </a:extLst>
          </p:cNvPr>
          <p:cNvSpPr>
            <a:spLocks noGrp="1"/>
          </p:cNvSpPr>
          <p:nvPr>
            <p:ph idx="1"/>
          </p:nvPr>
        </p:nvSpPr>
        <p:spPr/>
        <p:txBody>
          <a:bodyPr>
            <a:normAutofit fontScale="92500" lnSpcReduction="10000"/>
          </a:bodyPr>
          <a:lstStyle/>
          <a:p>
            <a:r>
              <a:rPr lang="en-US" dirty="0">
                <a:solidFill>
                  <a:schemeClr val="tx1"/>
                </a:solidFill>
              </a:rPr>
              <a:t>The analysis of  mortality data provides an opportunity for developing preventive strategies to improve this indicator of a population's health. All  deaths in North Carolina during a 5-year period (1980 through 1984) were analyzed using the International Classification of Diseases, 9th revision (ICD-9), and a system for linked birth and death records that allows the analysis of birth certificate information on deaths. Causes of death were aggregated based on common etiology such as prematurity or obstetric-related conditions rather than the more traditional organ system taxonomy of the ICD-9 codes. </a:t>
            </a:r>
          </a:p>
          <a:p>
            <a:r>
              <a:rPr lang="en-US" b="1" dirty="0">
                <a:solidFill>
                  <a:schemeClr val="tx1"/>
                </a:solidFill>
              </a:rPr>
              <a:t>The Effective visualization part was missing drastically on this vast data by just giving conclusions based on the data with very little visualization using only Line chart or </a:t>
            </a:r>
            <a:r>
              <a:rPr lang="en-US" b="1" dirty="0" err="1">
                <a:solidFill>
                  <a:schemeClr val="tx1"/>
                </a:solidFill>
              </a:rPr>
              <a:t>PieChart</a:t>
            </a:r>
            <a:r>
              <a:rPr lang="en-US" b="1" dirty="0">
                <a:solidFill>
                  <a:schemeClr val="tx1"/>
                </a:solidFill>
              </a:rPr>
              <a:t> graphs. </a:t>
            </a:r>
            <a:endParaRPr lang="en-US" dirty="0">
              <a:solidFill>
                <a:schemeClr val="tx1"/>
              </a:solidFill>
            </a:endParaRPr>
          </a:p>
          <a:p>
            <a:r>
              <a:rPr lang="en-US" b="1" dirty="0">
                <a:solidFill>
                  <a:schemeClr val="tx1"/>
                </a:solidFill>
              </a:rPr>
              <a:t> </a:t>
            </a:r>
            <a:endParaRPr lang="en-US" dirty="0">
              <a:solidFill>
                <a:schemeClr val="tx1"/>
              </a:solidFill>
            </a:endParaRPr>
          </a:p>
          <a:p>
            <a:r>
              <a:rPr lang="en-US" dirty="0">
                <a:solidFill>
                  <a:schemeClr val="tx1"/>
                </a:solidFill>
              </a:rPr>
              <a:t>Willing to work on similar lines ,I would prefer to take ICD-10 dataset (Last updated: 29 March 2017) for further analysis. Subset will focus on only  Morality for certain period of time for which complete data is available and for all the countries.</a:t>
            </a:r>
          </a:p>
          <a:p>
            <a:endParaRPr lang="en-US" dirty="0"/>
          </a:p>
        </p:txBody>
      </p:sp>
      <p:pic>
        <p:nvPicPr>
          <p:cNvPr id="7" name="tmpEF84">
            <a:hlinkClick r:id="" action="ppaction://media"/>
            <a:extLst>
              <a:ext uri="{FF2B5EF4-FFF2-40B4-BE49-F238E27FC236}">
                <a16:creationId xmlns:a16="http://schemas.microsoft.com/office/drawing/2014/main" id="{7D17E55C-8522-4579-9E04-8ABB03C16126}"/>
              </a:ext>
            </a:extLst>
          </p:cNvPr>
          <p:cNvPicPr>
            <a:picLocks noChangeAspect="1"/>
          </p:cNvPicPr>
          <p:nvPr>
            <a:videoFile r:link="rId1"/>
            <p:custDataLst>
              <p:tags r:id="rId2"/>
            </p:custDataLst>
            <p:extLst>
              <p:ext uri="{DAA4B4D4-6D71-4841-9C94-3DE7FCFB9230}">
                <p14:media xmlns:p14="http://schemas.microsoft.com/office/powerpoint/2010/main" r:embed="rId3">
                  <p14:trim end="38.4263"/>
                </p14:media>
              </p:ext>
              <p:ext uri="{42D2F446-02D8-4167-A562-619A0277C38B}">
                <p15:isNarration xmlns:p15="http://schemas.microsoft.com/office/powerpoint/2012/main" val="1"/>
              </p:ext>
            </p:extLst>
          </p:nvPr>
        </p:nvPicPr>
        <p:blipFill>
          <a:blip r:embed="rId5"/>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3718152869"/>
      </p:ext>
    </p:extLst>
  </p:cSld>
  <p:clrMapOvr>
    <a:masterClrMapping/>
  </p:clrMapOvr>
  <mc:AlternateContent xmlns:mc="http://schemas.openxmlformats.org/markup-compatibility/2006">
    <mc:Choice xmlns:p14="http://schemas.microsoft.com/office/powerpoint/2010/main" Requires="p14">
      <p:transition spd="slow" p14:dur="1750" advClick="0" advTm="14472"/>
    </mc:Choice>
    <mc:Fallback>
      <p:transition spd="slow" advClick="0" advTm="144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2D0679-3E6D-4C5E-A3D8-BA9CB57F933A}"/>
              </a:ext>
            </a:extLst>
          </p:cNvPr>
          <p:cNvSpPr>
            <a:spLocks noGrp="1"/>
          </p:cNvSpPr>
          <p:nvPr>
            <p:ph idx="1"/>
          </p:nvPr>
        </p:nvSpPr>
        <p:spPr/>
        <p:txBody>
          <a:bodyPr/>
          <a:lstStyle/>
          <a:p>
            <a:pPr marL="0" indent="0">
              <a:buNone/>
            </a:pPr>
            <a:r>
              <a:rPr lang="en-US" dirty="0">
                <a:solidFill>
                  <a:schemeClr val="tx1"/>
                </a:solidFill>
              </a:rPr>
              <a:t>This  project Analyses Mortality Rate Across Countries with below important data Plotted in Visualizations. </a:t>
            </a:r>
          </a:p>
          <a:p>
            <a:pPr marL="0" indent="0">
              <a:buNone/>
            </a:pPr>
            <a:endParaRPr lang="en-US" dirty="0">
              <a:solidFill>
                <a:schemeClr val="tx1"/>
              </a:solidFill>
            </a:endParaRPr>
          </a:p>
          <a:p>
            <a:pPr lvl="0">
              <a:buFont typeface="Wingdings" panose="05000000000000000000" pitchFamily="2" charset="2"/>
              <a:buChar char="Ø"/>
            </a:pPr>
            <a:r>
              <a:rPr lang="en-US" dirty="0">
                <a:solidFill>
                  <a:schemeClr val="tx1"/>
                </a:solidFill>
              </a:rPr>
              <a:t> Location of Mortalities (States)</a:t>
            </a:r>
          </a:p>
          <a:p>
            <a:pPr lvl="0">
              <a:buFont typeface="Wingdings" panose="05000000000000000000" pitchFamily="2" charset="2"/>
              <a:buChar char="Ø"/>
            </a:pPr>
            <a:r>
              <a:rPr lang="en-US" dirty="0">
                <a:solidFill>
                  <a:schemeClr val="tx1"/>
                </a:solidFill>
              </a:rPr>
              <a:t> Years in which Mortalities has occurred. </a:t>
            </a:r>
          </a:p>
          <a:p>
            <a:pPr lvl="0">
              <a:buFont typeface="Wingdings" panose="05000000000000000000" pitchFamily="2" charset="2"/>
              <a:buChar char="Ø"/>
            </a:pPr>
            <a:r>
              <a:rPr lang="en-US" dirty="0">
                <a:solidFill>
                  <a:schemeClr val="tx1"/>
                </a:solidFill>
              </a:rPr>
              <a:t> Diseases Causing  Mortality </a:t>
            </a:r>
          </a:p>
          <a:p>
            <a:pPr lvl="0">
              <a:buFont typeface="Wingdings" panose="05000000000000000000" pitchFamily="2" charset="2"/>
              <a:buChar char="Ø"/>
            </a:pPr>
            <a:r>
              <a:rPr lang="en-US" dirty="0">
                <a:solidFill>
                  <a:schemeClr val="tx1"/>
                </a:solidFill>
              </a:rPr>
              <a:t> States which had the largest reduction in mortality rate. </a:t>
            </a:r>
          </a:p>
          <a:p>
            <a:endParaRPr lang="en-US" dirty="0"/>
          </a:p>
        </p:txBody>
      </p:sp>
      <p:sp>
        <p:nvSpPr>
          <p:cNvPr id="4" name="TextBox 3">
            <a:extLst>
              <a:ext uri="{FF2B5EF4-FFF2-40B4-BE49-F238E27FC236}">
                <a16:creationId xmlns:a16="http://schemas.microsoft.com/office/drawing/2014/main" id="{732D9839-8ABA-4692-BBA7-E0BA8E6A0EB0}"/>
              </a:ext>
            </a:extLst>
          </p:cNvPr>
          <p:cNvSpPr txBox="1"/>
          <p:nvPr/>
        </p:nvSpPr>
        <p:spPr>
          <a:xfrm>
            <a:off x="781235" y="523782"/>
            <a:ext cx="8948691" cy="523220"/>
          </a:xfrm>
          <a:prstGeom prst="rect">
            <a:avLst/>
          </a:prstGeom>
          <a:noFill/>
        </p:spPr>
        <p:txBody>
          <a:bodyPr wrap="square" rtlCol="0">
            <a:spAutoFit/>
          </a:bodyPr>
          <a:lstStyle/>
          <a:p>
            <a:r>
              <a:rPr lang="en-US" sz="2800" b="1" i="1" dirty="0"/>
              <a:t>Various Areas Considered in Visualization</a:t>
            </a:r>
          </a:p>
        </p:txBody>
      </p:sp>
      <p:pic>
        <p:nvPicPr>
          <p:cNvPr id="2" name="tmpA2B9">
            <a:hlinkClick r:id="" action="ppaction://media"/>
            <a:extLst>
              <a:ext uri="{FF2B5EF4-FFF2-40B4-BE49-F238E27FC236}">
                <a16:creationId xmlns:a16="http://schemas.microsoft.com/office/drawing/2014/main" id="{DE43319E-8CBE-49D1-98D0-7CA055307D7D}"/>
              </a:ext>
            </a:extLst>
          </p:cNvPr>
          <p:cNvPicPr>
            <a:picLocks noChangeAspect="1"/>
          </p:cNvPicPr>
          <p:nvPr>
            <a:videoFile r:link="rId1"/>
            <p:custDataLst>
              <p:tags r:id="rId2"/>
            </p:custDataLst>
            <p:extLst>
              <p:ext uri="{DAA4B4D4-6D71-4841-9C94-3DE7FCFB9230}">
                <p14:media xmlns:p14="http://schemas.microsoft.com/office/powerpoint/2010/main" r:embed="rId3">
                  <p14:trim end="47.9659"/>
                </p14:media>
              </p:ext>
              <p:ext uri="{42D2F446-02D8-4167-A562-619A0277C38B}">
                <p15:isNarration xmlns:p15="http://schemas.microsoft.com/office/powerpoint/2012/main" val="1"/>
              </p:ext>
            </p:extLst>
          </p:nvPr>
        </p:nvPicPr>
        <p:blipFill>
          <a:blip r:embed="rId5"/>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529231196"/>
      </p:ext>
    </p:extLst>
  </p:cSld>
  <p:clrMapOvr>
    <a:masterClrMapping/>
  </p:clrMapOvr>
  <mc:AlternateContent xmlns:mc="http://schemas.openxmlformats.org/markup-compatibility/2006">
    <mc:Choice xmlns:p14="http://schemas.microsoft.com/office/powerpoint/2010/main" Requires="p14">
      <p:transition spd="slow" p14:dur="1750" advClick="0" advTm="15996"/>
    </mc:Choice>
    <mc:Fallback>
      <p:transition spd="slow" advClick="0" advTm="159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C83067-B3C3-4B94-AAA9-13710EAD9051}"/>
              </a:ext>
            </a:extLst>
          </p:cNvPr>
          <p:cNvSpPr>
            <a:spLocks noGrp="1"/>
          </p:cNvSpPr>
          <p:nvPr>
            <p:ph type="title"/>
          </p:nvPr>
        </p:nvSpPr>
        <p:spPr>
          <a:xfrm>
            <a:off x="346229" y="286603"/>
            <a:ext cx="10809451" cy="1450757"/>
          </a:xfrm>
        </p:spPr>
        <p:txBody>
          <a:bodyPr>
            <a:normAutofit fontScale="90000"/>
          </a:bodyPr>
          <a:lstStyle/>
          <a:p>
            <a:r>
              <a:rPr lang="en-US" sz="3100" b="1" dirty="0">
                <a:solidFill>
                  <a:schemeClr val="tx1"/>
                </a:solidFill>
                <a:latin typeface="+mn-lt"/>
              </a:rPr>
              <a:t>                            </a:t>
            </a:r>
            <a:r>
              <a:rPr lang="en-US" sz="3100" b="1" i="1" dirty="0">
                <a:solidFill>
                  <a:schemeClr val="tx1"/>
                </a:solidFill>
                <a:latin typeface="+mn-lt"/>
              </a:rPr>
              <a:t>Visualization Techniques Used :</a:t>
            </a:r>
            <a:br>
              <a:rPr lang="en-US" sz="3100" b="1" dirty="0">
                <a:solidFill>
                  <a:schemeClr val="tx1"/>
                </a:solidFill>
                <a:latin typeface="+mn-lt"/>
              </a:rPr>
            </a:br>
            <a:r>
              <a:rPr lang="en-US" sz="3100" b="1" dirty="0">
                <a:solidFill>
                  <a:schemeClr val="tx1"/>
                </a:solidFill>
                <a:latin typeface="+mn-lt"/>
              </a:rPr>
              <a:t>         Seaborn,</a:t>
            </a:r>
            <a:r>
              <a:rPr lang="en-US" sz="3100" dirty="0">
                <a:solidFill>
                  <a:schemeClr val="tx1"/>
                </a:solidFill>
                <a:latin typeface="+mn-lt"/>
              </a:rPr>
              <a:t> </a:t>
            </a:r>
            <a:r>
              <a:rPr lang="en-US" sz="3100" b="1" dirty="0" err="1">
                <a:solidFill>
                  <a:schemeClr val="tx1"/>
                </a:solidFill>
                <a:latin typeface="+mn-lt"/>
              </a:rPr>
              <a:t>Matplotlib</a:t>
            </a:r>
            <a:r>
              <a:rPr lang="en-US" sz="3100" b="1" dirty="0">
                <a:solidFill>
                  <a:schemeClr val="tx1"/>
                </a:solidFill>
                <a:latin typeface="+mn-lt"/>
              </a:rPr>
              <a:t> and Panda Libraries of Python</a:t>
            </a:r>
            <a:br>
              <a:rPr lang="en-US" dirty="0"/>
            </a:br>
            <a:endParaRPr lang="en-US" dirty="0"/>
          </a:p>
        </p:txBody>
      </p:sp>
      <p:sp>
        <p:nvSpPr>
          <p:cNvPr id="3" name="Content Placeholder 2">
            <a:extLst>
              <a:ext uri="{FF2B5EF4-FFF2-40B4-BE49-F238E27FC236}">
                <a16:creationId xmlns:a16="http://schemas.microsoft.com/office/drawing/2014/main" id="{A768E6C0-EC7E-4AC5-8861-8784CC01D009}"/>
              </a:ext>
            </a:extLst>
          </p:cNvPr>
          <p:cNvSpPr>
            <a:spLocks noGrp="1"/>
          </p:cNvSpPr>
          <p:nvPr>
            <p:ph idx="1"/>
          </p:nvPr>
        </p:nvSpPr>
        <p:spPr>
          <a:xfrm>
            <a:off x="479394" y="1562471"/>
            <a:ext cx="10662082" cy="4580878"/>
          </a:xfrm>
        </p:spPr>
        <p:txBody>
          <a:bodyPr>
            <a:normAutofit/>
          </a:bodyPr>
          <a:lstStyle/>
          <a:p>
            <a:pPr marL="0" indent="0">
              <a:buNone/>
            </a:pPr>
            <a:endParaRPr lang="en-US" dirty="0">
              <a:solidFill>
                <a:schemeClr val="tx1"/>
              </a:solidFill>
            </a:endParaRPr>
          </a:p>
          <a:p>
            <a:pPr lvl="0">
              <a:buFont typeface="Wingdings" panose="05000000000000000000" pitchFamily="2" charset="2"/>
              <a:buChar char="Ø"/>
            </a:pPr>
            <a:r>
              <a:rPr lang="en-US" b="1" i="1" u="sng" dirty="0">
                <a:solidFill>
                  <a:schemeClr val="tx1"/>
                </a:solidFill>
              </a:rPr>
              <a:t>Data Grid</a:t>
            </a:r>
            <a:r>
              <a:rPr lang="en-US" dirty="0">
                <a:solidFill>
                  <a:schemeClr val="tx1"/>
                </a:solidFill>
              </a:rPr>
              <a:t> :  It displays data in grid format of columns and row</a:t>
            </a:r>
          </a:p>
          <a:p>
            <a:pPr lvl="0">
              <a:buFont typeface="Wingdings" panose="05000000000000000000" pitchFamily="2" charset="2"/>
              <a:buChar char="Ø"/>
            </a:pPr>
            <a:r>
              <a:rPr lang="en-US" b="1" i="1" u="sng" dirty="0">
                <a:solidFill>
                  <a:schemeClr val="tx1"/>
                </a:solidFill>
              </a:rPr>
              <a:t>Heatmap</a:t>
            </a:r>
            <a:r>
              <a:rPr lang="en-US" dirty="0">
                <a:solidFill>
                  <a:schemeClr val="tx1"/>
                </a:solidFill>
              </a:rPr>
              <a:t> :  A heatmap can be created using </a:t>
            </a:r>
            <a:r>
              <a:rPr lang="en-US" dirty="0" err="1">
                <a:solidFill>
                  <a:schemeClr val="tx1"/>
                </a:solidFill>
              </a:rPr>
              <a:t>Matplotlib</a:t>
            </a:r>
            <a:r>
              <a:rPr lang="en-US" dirty="0">
                <a:solidFill>
                  <a:schemeClr val="tx1"/>
                </a:solidFill>
              </a:rPr>
              <a:t> and </a:t>
            </a:r>
            <a:r>
              <a:rPr lang="en-US" dirty="0" err="1">
                <a:solidFill>
                  <a:schemeClr val="tx1"/>
                </a:solidFill>
              </a:rPr>
              <a:t>numpy</a:t>
            </a:r>
            <a:endParaRPr lang="en-US" dirty="0">
              <a:solidFill>
                <a:schemeClr val="tx1"/>
              </a:solidFill>
            </a:endParaRPr>
          </a:p>
          <a:p>
            <a:pPr lvl="0">
              <a:buFont typeface="Wingdings" panose="05000000000000000000" pitchFamily="2" charset="2"/>
              <a:buChar char="Ø"/>
            </a:pPr>
            <a:r>
              <a:rPr lang="en-US" b="1" i="1" u="sng" dirty="0">
                <a:solidFill>
                  <a:schemeClr val="tx1"/>
                </a:solidFill>
              </a:rPr>
              <a:t>Violin Plot</a:t>
            </a:r>
            <a:r>
              <a:rPr lang="en-US" dirty="0">
                <a:solidFill>
                  <a:schemeClr val="tx1"/>
                </a:solidFill>
              </a:rPr>
              <a:t>:  It allows to visualize the distribution of a numeric variable for one or several groups. It is really close from a boxplot, but allows a deeper understanding</a:t>
            </a:r>
          </a:p>
          <a:p>
            <a:pPr lvl="0">
              <a:buFont typeface="Wingdings" panose="05000000000000000000" pitchFamily="2" charset="2"/>
              <a:buChar char="Ø"/>
            </a:pPr>
            <a:r>
              <a:rPr lang="en-US" b="1" i="1" u="sng" dirty="0">
                <a:solidFill>
                  <a:schemeClr val="tx1"/>
                </a:solidFill>
              </a:rPr>
              <a:t>KDE</a:t>
            </a:r>
            <a:r>
              <a:rPr lang="en-US" dirty="0">
                <a:solidFill>
                  <a:schemeClr val="tx1"/>
                </a:solidFill>
              </a:rPr>
              <a:t>:  Kernel Density Estimation is a method to estimate the frequency of a given value given a random sample.</a:t>
            </a:r>
          </a:p>
          <a:p>
            <a:pPr lvl="0">
              <a:buFont typeface="Wingdings" panose="05000000000000000000" pitchFamily="2" charset="2"/>
              <a:buChar char="Ø"/>
            </a:pPr>
            <a:r>
              <a:rPr lang="en-US" b="1" i="1" u="sng" dirty="0">
                <a:solidFill>
                  <a:schemeClr val="tx1"/>
                </a:solidFill>
              </a:rPr>
              <a:t>Pivot table:</a:t>
            </a:r>
            <a:r>
              <a:rPr lang="en-US" b="1" dirty="0">
                <a:solidFill>
                  <a:schemeClr val="tx1"/>
                </a:solidFill>
              </a:rPr>
              <a:t>  </a:t>
            </a:r>
            <a:r>
              <a:rPr lang="en-US" dirty="0">
                <a:solidFill>
                  <a:schemeClr val="tx1"/>
                </a:solidFill>
              </a:rPr>
              <a:t>A pivot table is a similar operation that is commonly seen in spreadsheets and other programs that operate on tabular data.</a:t>
            </a:r>
          </a:p>
          <a:p>
            <a:pPr lvl="0">
              <a:buFont typeface="Wingdings" panose="05000000000000000000" pitchFamily="2" charset="2"/>
              <a:buChar char="Ø"/>
            </a:pPr>
            <a:r>
              <a:rPr lang="en-US" b="1" i="1" u="sng" dirty="0">
                <a:solidFill>
                  <a:schemeClr val="tx1"/>
                </a:solidFill>
              </a:rPr>
              <a:t>Pair Grid:</a:t>
            </a:r>
            <a:r>
              <a:rPr lang="en-US" b="1" dirty="0">
                <a:solidFill>
                  <a:schemeClr val="tx1"/>
                </a:solidFill>
              </a:rPr>
              <a:t>    </a:t>
            </a:r>
            <a:r>
              <a:rPr lang="en-US" dirty="0">
                <a:solidFill>
                  <a:schemeClr val="tx1"/>
                </a:solidFill>
              </a:rPr>
              <a:t>Subplot grid for plotting pairwise relationships in a dataset.</a:t>
            </a:r>
          </a:p>
          <a:p>
            <a:pPr marL="0" indent="0">
              <a:buNone/>
            </a:pPr>
            <a:endParaRPr lang="en-US" dirty="0"/>
          </a:p>
          <a:p>
            <a:endParaRPr lang="en-US" dirty="0"/>
          </a:p>
        </p:txBody>
      </p:sp>
      <p:pic>
        <p:nvPicPr>
          <p:cNvPr id="4" name="tmp4B3F">
            <a:hlinkClick r:id="" action="ppaction://media"/>
            <a:extLst>
              <a:ext uri="{FF2B5EF4-FFF2-40B4-BE49-F238E27FC236}">
                <a16:creationId xmlns:a16="http://schemas.microsoft.com/office/drawing/2014/main" id="{8BD46E6F-4522-4C1A-B78C-2A84425C30DA}"/>
              </a:ext>
            </a:extLst>
          </p:cNvPr>
          <p:cNvPicPr>
            <a:picLocks noChangeAspect="1"/>
          </p:cNvPicPr>
          <p:nvPr>
            <a:videoFile r:link="rId1"/>
            <p:custDataLst>
              <p:tags r:id="rId2"/>
            </p:custDataLst>
            <p:extLst>
              <p:ext uri="{DAA4B4D4-6D71-4841-9C94-3DE7FCFB9230}">
                <p14:media xmlns:p14="http://schemas.microsoft.com/office/powerpoint/2010/main" r:embed="rId3">
                  <p14:trim end="36.0226"/>
                </p14:media>
              </p:ext>
              <p:ext uri="{42D2F446-02D8-4167-A562-619A0277C38B}">
                <p15:isNarration xmlns:p15="http://schemas.microsoft.com/office/powerpoint/2012/main" val="1"/>
              </p:ext>
            </p:extLst>
          </p:nvPr>
        </p:nvPicPr>
        <p:blipFill>
          <a:blip r:embed="rId5"/>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3243520302"/>
      </p:ext>
    </p:extLst>
  </p:cSld>
  <p:clrMapOvr>
    <a:masterClrMapping/>
  </p:clrMapOvr>
  <mc:AlternateContent xmlns:mc="http://schemas.openxmlformats.org/markup-compatibility/2006">
    <mc:Choice xmlns:p14="http://schemas.microsoft.com/office/powerpoint/2010/main" Requires="p14">
      <p:transition spd="slow" p14:dur="1750" advClick="0" advTm="16333"/>
    </mc:Choice>
    <mc:Fallback>
      <p:transition spd="slow" advClick="0" advTm="163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2BB00-A51C-4586-9DB8-8299B11F8C5C}"/>
              </a:ext>
            </a:extLst>
          </p:cNvPr>
          <p:cNvSpPr>
            <a:spLocks noGrp="1"/>
          </p:cNvSpPr>
          <p:nvPr>
            <p:ph type="title"/>
          </p:nvPr>
        </p:nvSpPr>
        <p:spPr>
          <a:xfrm>
            <a:off x="1097280" y="286604"/>
            <a:ext cx="10058400" cy="769840"/>
          </a:xfrm>
        </p:spPr>
        <p:txBody>
          <a:bodyPr>
            <a:normAutofit/>
          </a:bodyPr>
          <a:lstStyle/>
          <a:p>
            <a:r>
              <a:rPr lang="en-US" sz="2800" b="1" i="1" dirty="0">
                <a:solidFill>
                  <a:schemeClr val="tx1"/>
                </a:solidFill>
                <a:latin typeface="+mn-lt"/>
              </a:rPr>
              <a:t>Sample Cleanup Code</a:t>
            </a:r>
          </a:p>
        </p:txBody>
      </p:sp>
      <p:pic>
        <p:nvPicPr>
          <p:cNvPr id="5" name="Content Placeholder 4">
            <a:extLst>
              <a:ext uri="{FF2B5EF4-FFF2-40B4-BE49-F238E27FC236}">
                <a16:creationId xmlns:a16="http://schemas.microsoft.com/office/drawing/2014/main" id="{8D467E43-002C-42D3-9829-EF70551E7D6E}"/>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1096963" y="1802167"/>
            <a:ext cx="10058400" cy="3441712"/>
          </a:xfrm>
        </p:spPr>
      </p:pic>
      <p:pic>
        <p:nvPicPr>
          <p:cNvPr id="6" name="tmpEDFD">
            <a:hlinkClick r:id="" action="ppaction://media"/>
            <a:extLst>
              <a:ext uri="{FF2B5EF4-FFF2-40B4-BE49-F238E27FC236}">
                <a16:creationId xmlns:a16="http://schemas.microsoft.com/office/drawing/2014/main" id="{592EE2B9-9A4B-4E67-9C79-D12479ACFA29}"/>
              </a:ext>
            </a:extLst>
          </p:cNvPr>
          <p:cNvPicPr>
            <a:picLocks noChangeAspect="1"/>
          </p:cNvPicPr>
          <p:nvPr>
            <a:videoFile r:link="rId1"/>
            <p:custDataLst>
              <p:tags r:id="rId2"/>
            </p:custDataLst>
            <p:extLst>
              <p:ext uri="{DAA4B4D4-6D71-4841-9C94-3DE7FCFB9230}">
                <p14:media xmlns:p14="http://schemas.microsoft.com/office/powerpoint/2010/main" r:embed="rId3">
                  <p14:trim end="23.1496"/>
                </p14:media>
              </p:ext>
              <p:ext uri="{42D2F446-02D8-4167-A562-619A0277C38B}">
                <p15:isNarration xmlns:p15="http://schemas.microsoft.com/office/powerpoint/2012/main" val="1"/>
              </p:ext>
            </p:extLst>
          </p:nvPr>
        </p:nvPicPr>
        <p:blipFill>
          <a:blip r:embed="rId6"/>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2342833517"/>
      </p:ext>
    </p:extLst>
  </p:cSld>
  <p:clrMapOvr>
    <a:masterClrMapping/>
  </p:clrMapOvr>
  <mc:AlternateContent xmlns:mc="http://schemas.openxmlformats.org/markup-compatibility/2006">
    <mc:Choice xmlns:p14="http://schemas.microsoft.com/office/powerpoint/2010/main" Requires="p14">
      <p:transition spd="slow" p14:dur="1750" advClick="0" advTm="14140"/>
    </mc:Choice>
    <mc:Fallback>
      <p:transition spd="slow" advClick="0" advTm="141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073C2-8548-4031-B105-2A4D27D569AC}"/>
              </a:ext>
            </a:extLst>
          </p:cNvPr>
          <p:cNvSpPr>
            <a:spLocks noGrp="1"/>
          </p:cNvSpPr>
          <p:nvPr>
            <p:ph type="title"/>
          </p:nvPr>
        </p:nvSpPr>
        <p:spPr>
          <a:xfrm>
            <a:off x="1097280" y="372862"/>
            <a:ext cx="10058400" cy="1100831"/>
          </a:xfrm>
        </p:spPr>
        <p:txBody>
          <a:bodyPr>
            <a:normAutofit/>
          </a:bodyPr>
          <a:lstStyle/>
          <a:p>
            <a:r>
              <a:rPr lang="en-US" sz="2000" dirty="0">
                <a:solidFill>
                  <a:schemeClr val="tx1"/>
                </a:solidFill>
                <a:latin typeface="+mn-lt"/>
              </a:rPr>
              <a:t>Plot shows Violin plot of Mortality rate vs State but its skewed on x axis as below so need to use log to visualize a little better and move it to Y axis in next step</a:t>
            </a:r>
          </a:p>
        </p:txBody>
      </p:sp>
      <p:pic>
        <p:nvPicPr>
          <p:cNvPr id="4" name="Content Placeholder 3">
            <a:extLst>
              <a:ext uri="{FF2B5EF4-FFF2-40B4-BE49-F238E27FC236}">
                <a16:creationId xmlns:a16="http://schemas.microsoft.com/office/drawing/2014/main" id="{199E8D4C-DA8D-4620-B74C-6228C407F596}"/>
              </a:ext>
            </a:extLst>
          </p:cNvPr>
          <p:cNvPicPr>
            <a:picLocks noGrp="1" noChangeAspect="1"/>
          </p:cNvPicPr>
          <p:nvPr>
            <p:ph idx="1"/>
          </p:nvPr>
        </p:nvPicPr>
        <p:blipFill>
          <a:blip r:embed="rId5"/>
          <a:stretch>
            <a:fillRect/>
          </a:stretch>
        </p:blipFill>
        <p:spPr>
          <a:xfrm>
            <a:off x="594804" y="2771405"/>
            <a:ext cx="10560559" cy="2910304"/>
          </a:xfrm>
          <a:prstGeom prst="rect">
            <a:avLst/>
          </a:prstGeom>
        </p:spPr>
      </p:pic>
      <p:sp>
        <p:nvSpPr>
          <p:cNvPr id="3" name="TextBox 2">
            <a:extLst>
              <a:ext uri="{FF2B5EF4-FFF2-40B4-BE49-F238E27FC236}">
                <a16:creationId xmlns:a16="http://schemas.microsoft.com/office/drawing/2014/main" id="{38353F91-48B3-4E34-84B4-604C0D055E21}"/>
              </a:ext>
            </a:extLst>
          </p:cNvPr>
          <p:cNvSpPr txBox="1"/>
          <p:nvPr/>
        </p:nvSpPr>
        <p:spPr>
          <a:xfrm>
            <a:off x="1008503" y="301841"/>
            <a:ext cx="8091108" cy="369332"/>
          </a:xfrm>
          <a:prstGeom prst="rect">
            <a:avLst/>
          </a:prstGeom>
          <a:noFill/>
        </p:spPr>
        <p:txBody>
          <a:bodyPr wrap="square" rtlCol="0">
            <a:spAutoFit/>
          </a:bodyPr>
          <a:lstStyle/>
          <a:p>
            <a:r>
              <a:rPr lang="en-US" b="1" i="1" dirty="0"/>
              <a:t>Visualization and Analysis using Python</a:t>
            </a:r>
            <a:endParaRPr lang="en-US" dirty="0"/>
          </a:p>
        </p:txBody>
      </p:sp>
      <p:pic>
        <p:nvPicPr>
          <p:cNvPr id="5" name="tmpB5A4">
            <a:hlinkClick r:id="" action="ppaction://media"/>
            <a:extLst>
              <a:ext uri="{FF2B5EF4-FFF2-40B4-BE49-F238E27FC236}">
                <a16:creationId xmlns:a16="http://schemas.microsoft.com/office/drawing/2014/main" id="{414E9B35-0FF3-4C7E-9995-DCECCCEA1DED}"/>
              </a:ext>
            </a:extLst>
          </p:cNvPr>
          <p:cNvPicPr>
            <a:picLocks noChangeAspect="1"/>
          </p:cNvPicPr>
          <p:nvPr>
            <a:videoFile r:link="rId1"/>
            <p:custDataLst>
              <p:tags r:id="rId2"/>
            </p:custDataLst>
            <p:extLst>
              <p:ext uri="{DAA4B4D4-6D71-4841-9C94-3DE7FCFB9230}">
                <p14:media xmlns:p14="http://schemas.microsoft.com/office/powerpoint/2010/main" r:embed="rId3">
                  <p14:trim end="12.8662"/>
                </p14:media>
              </p:ext>
              <p:ext uri="{42D2F446-02D8-4167-A562-619A0277C38B}">
                <p15:isNarration xmlns:p15="http://schemas.microsoft.com/office/powerpoint/2012/main" val="1"/>
              </p:ext>
            </p:extLst>
          </p:nvPr>
        </p:nvPicPr>
        <p:blipFill>
          <a:blip r:embed="rId6"/>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4074335523"/>
      </p:ext>
    </p:extLst>
  </p:cSld>
  <p:clrMapOvr>
    <a:masterClrMapping/>
  </p:clrMapOvr>
  <mc:AlternateContent xmlns:mc="http://schemas.openxmlformats.org/markup-compatibility/2006">
    <mc:Choice xmlns:p14="http://schemas.microsoft.com/office/powerpoint/2010/main" Requires="p14">
      <p:transition spd="slow" p14:dur="1750" advClick="0" advTm="14545"/>
    </mc:Choice>
    <mc:Fallback>
      <p:transition spd="slow" advClick="0" advTm="145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3B9A6B-8B0C-46AD-93E9-4DD14973D1B2}"/>
              </a:ext>
            </a:extLst>
          </p:cNvPr>
          <p:cNvSpPr>
            <a:spLocks noGrp="1"/>
          </p:cNvSpPr>
          <p:nvPr>
            <p:ph type="title"/>
          </p:nvPr>
        </p:nvSpPr>
        <p:spPr>
          <a:xfrm>
            <a:off x="607380" y="177554"/>
            <a:ext cx="10116845" cy="701336"/>
          </a:xfrm>
        </p:spPr>
        <p:txBody>
          <a:bodyPr>
            <a:noAutofit/>
          </a:bodyPr>
          <a:lstStyle/>
          <a:p>
            <a:r>
              <a:rPr lang="en-US" sz="1800" b="1" i="1" dirty="0">
                <a:solidFill>
                  <a:schemeClr val="tx1"/>
                </a:solidFill>
                <a:latin typeface="+mn-lt"/>
              </a:rPr>
              <a:t>Visualization and Analysis using Python:</a:t>
            </a:r>
            <a:br>
              <a:rPr lang="en-US" sz="1800" dirty="0"/>
            </a:br>
            <a:endParaRPr lang="en-US" sz="1800" dirty="0"/>
          </a:p>
        </p:txBody>
      </p:sp>
      <p:pic>
        <p:nvPicPr>
          <p:cNvPr id="5" name="Content Placeholder 4">
            <a:extLst>
              <a:ext uri="{FF2B5EF4-FFF2-40B4-BE49-F238E27FC236}">
                <a16:creationId xmlns:a16="http://schemas.microsoft.com/office/drawing/2014/main" id="{E2D5DA6D-59BA-4B40-B6D8-7E148B2B75E4}"/>
              </a:ext>
            </a:extLst>
          </p:cNvPr>
          <p:cNvPicPr>
            <a:picLocks noGrp="1"/>
          </p:cNvPicPr>
          <p:nvPr>
            <p:ph idx="1"/>
          </p:nvPr>
        </p:nvPicPr>
        <p:blipFill>
          <a:blip r:embed="rId5">
            <a:extLst>
              <a:ext uri="{28A0092B-C50C-407E-A947-70E740481C1C}">
                <a14:useLocalDpi xmlns:a14="http://schemas.microsoft.com/office/drawing/2010/main" val="0"/>
              </a:ext>
            </a:extLst>
          </a:blip>
          <a:stretch>
            <a:fillRect/>
          </a:stretch>
        </p:blipFill>
        <p:spPr bwMode="auto">
          <a:xfrm>
            <a:off x="772357" y="1846263"/>
            <a:ext cx="9383697" cy="4439127"/>
          </a:xfrm>
          <a:prstGeom prst="rect">
            <a:avLst/>
          </a:prstGeom>
          <a:noFill/>
          <a:ln>
            <a:noFill/>
          </a:ln>
        </p:spPr>
      </p:pic>
      <p:sp>
        <p:nvSpPr>
          <p:cNvPr id="4" name="TextBox 3">
            <a:extLst>
              <a:ext uri="{FF2B5EF4-FFF2-40B4-BE49-F238E27FC236}">
                <a16:creationId xmlns:a16="http://schemas.microsoft.com/office/drawing/2014/main" id="{EF823525-0696-4085-818A-4302C00DBB1A}"/>
              </a:ext>
            </a:extLst>
          </p:cNvPr>
          <p:cNvSpPr txBox="1"/>
          <p:nvPr/>
        </p:nvSpPr>
        <p:spPr>
          <a:xfrm>
            <a:off x="607380" y="878889"/>
            <a:ext cx="8501109" cy="923330"/>
          </a:xfrm>
          <a:prstGeom prst="rect">
            <a:avLst/>
          </a:prstGeom>
          <a:noFill/>
        </p:spPr>
        <p:txBody>
          <a:bodyPr wrap="square" rtlCol="0">
            <a:spAutoFit/>
          </a:bodyPr>
          <a:lstStyle/>
          <a:p>
            <a:r>
              <a:rPr lang="en-US" b="1" dirty="0"/>
              <a:t>Violin plot  using log to visualize States Vs Mortality Rate</a:t>
            </a:r>
            <a:endParaRPr lang="en-US" dirty="0"/>
          </a:p>
          <a:p>
            <a:r>
              <a:rPr lang="en-US" dirty="0"/>
              <a:t> </a:t>
            </a:r>
          </a:p>
          <a:p>
            <a:endParaRPr lang="en-US" dirty="0"/>
          </a:p>
        </p:txBody>
      </p:sp>
      <p:pic>
        <p:nvPicPr>
          <p:cNvPr id="6" name="tmpC785">
            <a:hlinkClick r:id="" action="ppaction://media"/>
            <a:extLst>
              <a:ext uri="{FF2B5EF4-FFF2-40B4-BE49-F238E27FC236}">
                <a16:creationId xmlns:a16="http://schemas.microsoft.com/office/drawing/2014/main" id="{882EAE74-66E8-4012-A31E-BB147F4954B7}"/>
              </a:ext>
            </a:extLst>
          </p:cNvPr>
          <p:cNvPicPr>
            <a:picLocks noChangeAspect="1"/>
          </p:cNvPicPr>
          <p:nvPr>
            <a:videoFile r:link="rId1"/>
            <p:custDataLst>
              <p:tags r:id="rId2"/>
            </p:custDataLst>
            <p:extLst>
              <p:ext uri="{DAA4B4D4-6D71-4841-9C94-3DE7FCFB9230}">
                <p14:media xmlns:p14="http://schemas.microsoft.com/office/powerpoint/2010/main" r:embed="rId3">
                  <p14:trim end="22.4761"/>
                </p14:media>
              </p:ext>
              <p:ext uri="{42D2F446-02D8-4167-A562-619A0277C38B}">
                <p15:isNarration xmlns:p15="http://schemas.microsoft.com/office/powerpoint/2012/main" val="1"/>
              </p:ext>
            </p:extLst>
          </p:nvPr>
        </p:nvPicPr>
        <p:blipFill>
          <a:blip r:embed="rId6"/>
          <a:stretch>
            <a:fillRect/>
          </a:stretch>
        </p:blipFill>
        <p:spPr>
          <a:xfrm>
            <a:off x="11861800" y="101600"/>
            <a:ext cx="228600" cy="228600"/>
          </a:xfrm>
          <a:prstGeom prst="rect">
            <a:avLst/>
          </a:prstGeom>
        </p:spPr>
      </p:pic>
    </p:spTree>
    <p:extLst>
      <p:ext uri="{BB962C8B-B14F-4D97-AF65-F5344CB8AC3E}">
        <p14:creationId xmlns:p14="http://schemas.microsoft.com/office/powerpoint/2010/main" val="3216533982"/>
      </p:ext>
    </p:extLst>
  </p:cSld>
  <p:clrMapOvr>
    <a:masterClrMapping/>
  </p:clrMapOvr>
  <mc:AlternateContent xmlns:mc="http://schemas.openxmlformats.org/markup-compatibility/2006">
    <mc:Choice xmlns:p14="http://schemas.microsoft.com/office/powerpoint/2010/main" Requires="p14">
      <p:transition spd="slow" p14:dur="1750" advClick="0" advTm="10798"/>
    </mc:Choice>
    <mc:Fallback>
      <p:transition spd="slow" advClick="0" advTm="107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1"/>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1579|recordLength=11634|start=0|end=11579|audioFormat={00001610-0000-0010-8000-00AA00389B71}|audioRate=44100|muted=false|volume=0.8|fadeIn=0|fadeOut=0|videoFormat={34363248-0000-0010-8000-00AA00389B71}|videoRate=15|videoWidth=256|videoHeight=256"/>
</p:tagLst>
</file>

<file path=ppt/tags/tag10.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5763|recordLength=15812|start=0|end=15763|audioFormat={00001610-0000-0010-8000-00AA00389B71}|audioRate=44100|muted=false|volume=0.8|fadeIn=0|fadeOut=0|videoFormat={34363248-0000-0010-8000-00AA00389B71}|videoRate=15|videoWidth=256|videoHeight=256"/>
</p:tagLst>
</file>

<file path=ppt/tags/tag11.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6148|recordLength=16161|start=0|end=16148|audioFormat={00001610-0000-0010-8000-00AA00389B71}|audioRate=44100|muted=false|volume=0.8|fadeIn=0|fadeOut=0|videoFormat={34363248-0000-0010-8000-00AA00389B71}|videoRate=15|videoWidth=256|videoHeight=256"/>
</p:tagLst>
</file>

<file path=ppt/tags/tag12.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5903|recordLength=15933|start=0|end=15903|audioFormat={00001610-0000-0010-8000-00AA00389B71}|audioRate=44100|muted=false|volume=0.8|fadeIn=0|fadeOut=0|videoFormat={34363248-0000-0010-8000-00AA00389B71}|videoRate=15|videoWidth=256|videoHeight=256"/>
</p:tagLst>
</file>

<file path=ppt/tags/tag13.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3059|recordLength=13119|start=0|end=13059|audioFormat={00001610-0000-0010-8000-00AA00389B71}|audioRate=44100|muted=false|volume=0.8|fadeIn=0|fadeOut=0|videoFormat={34363248-0000-0010-8000-00AA00389B71}|videoRate=15|videoWidth=256|videoHeight=256"/>
</p:tagLst>
</file>

<file path=ppt/tags/tag14.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5602|recordLength=15650|start=0|end=15602|audioFormat={00001610-0000-0010-8000-00AA00389B71}|audioRate=44100|muted=false|volume=0.8|fadeIn=0|fadeOut=0|videoFormat={34363248-0000-0010-8000-00AA00389B71}|videoRate=15|videoWidth=256|videoHeight=256"/>
</p:tagLst>
</file>

<file path=ppt/tags/tag15.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3121|recordLength=13142|start=0|end=13121|audioFormat={00001610-0000-0010-8000-00AA00389B71}|audioRate=44100|muted=false|volume=0.8|fadeIn=0|fadeOut=0|videoFormat={34363248-0000-0010-8000-00AA00389B71}|videoRate=15|videoWidth=256|videoHeight=256"/>
</p:tagLst>
</file>

<file path=ppt/tags/tag16.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6039|recordLength=16091|start=0|end=16039|audioFormat={00001610-0000-0010-8000-00AA00389B71}|audioRate=44100|muted=false|volume=0.8|fadeIn=0|fadeOut=0|videoFormat={34363248-0000-0010-8000-00AA00389B71}|videoRate=15|videoWidth=256|videoHeight=256"/>
</p:tagLst>
</file>

<file path=ppt/tags/tag17.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3626|recordLength=13676|start=0|end=13626|audioFormat={00001610-0000-0010-8000-00AA00389B71}|audioRate=44100|muted=false|volume=0.8|fadeIn=0|fadeOut=0|videoFormat={34363248-0000-0010-8000-00AA00389B71}|videoRate=15|videoWidth=256|videoHeight=256"/>
</p:tagLst>
</file>

<file path=ppt/tags/tag18.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4593|recordLength=14651|start=0|end=14593|audioFormat={00001610-0000-0010-8000-00AA00389B71}|audioRate=44100|muted=false|volume=0.8|fadeIn=0|fadeOut=0|videoFormat={34363248-0000-0010-8000-00AA00389B71}|videoRate=15|videoWidth=256|videoHeight=256"/>
</p:tagLst>
</file>

<file path=ppt/tags/tag19.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6606|recordLength=16648|start=0|end=16606|audioFormat={00001610-0000-0010-8000-00AA00389B71}|audioRate=44100|muted=false|volume=0.8|fadeIn=0|fadeOut=0|videoFormat={34363248-0000-0010-8000-00AA00389B71}|videoRate=15|videoWidth=256|videoHeight=256"/>
</p:tagLst>
</file>

<file path=ppt/tags/tag2.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2685|recordLength=12747|start=0|end=12685|audioFormat={00001610-0000-0010-8000-00AA00389B71}|audioRate=44100|muted=false|volume=0.8|fadeIn=0|fadeOut=0|videoFormat={34363248-0000-0010-8000-00AA00389B71}|videoRate=15|videoWidth=256|videoHeight=256"/>
</p:tagLst>
</file>

<file path=ppt/tags/tag20.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2112|recordLength=12144|start=0|end=12112|audioFormat={00001610-0000-0010-8000-00AA00389B71}|audioRate=44100|muted=false|volume=0.8|fadeIn=0|fadeOut=0|videoFormat={34363248-0000-0010-8000-00AA00389B71}|videoRate=15|videoWidth=256|videoHeight=256"/>
</p:tagLst>
</file>

<file path=ppt/tags/tag3.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2727|recordLength=12747|start=0|end=12727|audioFormat={00001610-0000-0010-8000-00AA00389B71}|audioRate=44100|muted=false|volume=0.8|fadeIn=0|fadeOut=0|videoFormat={34363248-0000-0010-8000-00AA00389B71}|videoRate=15|videoWidth=256|videoHeight=256"/>
</p:tagLst>
</file>

<file path=ppt/tags/tag4.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4474|recordLength=14512|start=0|end=14474|audioFormat={00001610-0000-0010-8000-00AA00389B71}|audioRate=44100|muted=false|volume=0.8|fadeIn=0|fadeOut=0|videoFormat={34363248-0000-0010-8000-00AA00389B71}|videoRate=15|videoWidth=256|videoHeight=256"/>
</p:tagLst>
</file>

<file path=ppt/tags/tag5.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5997|recordLength=16044|start=0|end=15997|audioFormat={00001610-0000-0010-8000-00AA00389B71}|audioRate=44100|muted=false|volume=0.8|fadeIn=0|fadeOut=0|videoFormat={34363248-0000-0010-8000-00AA00389B71}|videoRate=15|videoWidth=256|videoHeight=256"/>
</p:tagLst>
</file>

<file path=ppt/tags/tag6.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6334|recordLength=16370|start=0|end=16334|audioFormat={00001610-0000-0010-8000-00AA00389B71}|audioRate=44100|muted=false|volume=0.8|fadeIn=0|fadeOut=0|videoFormat={34363248-0000-0010-8000-00AA00389B71}|videoRate=15|videoWidth=256|videoHeight=256"/>
</p:tagLst>
</file>

<file path=ppt/tags/tag7.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4141|recordLength=14164|start=0|end=14141|audioFormat={00001610-0000-0010-8000-00AA00389B71}|audioRate=44100|muted=false|volume=0.8|fadeIn=0|fadeOut=0|videoFormat={34363248-0000-0010-8000-00AA00389B71}|videoRate=15|videoWidth=256|videoHeight=256"/>
</p:tagLst>
</file>

<file path=ppt/tags/tag8.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4546|recordLength=14558|start=0|end=14546|audioFormat={00001610-0000-0010-8000-00AA00389B71}|audioRate=44100|muted=false|volume=0.8|fadeIn=0|fadeOut=0|videoFormat={34363248-0000-0010-8000-00AA00389B71}|videoRate=15|videoWidth=256|videoHeight=256"/>
</p:tagLst>
</file>

<file path=ppt/tags/tag9.xml><?xml version="1.0" encoding="utf-8"?>
<p:tagLst xmlns:a="http://schemas.openxmlformats.org/drawingml/2006/main" xmlns:r="http://schemas.openxmlformats.org/officeDocument/2006/relationships" xmlns:p="http://schemas.openxmlformats.org/presentationml/2006/main">
  <p:tag name="ATHENA.MIXSHAPE" val="|streamable=true|audioOnly=true|recordStart=0|recordEnd=10798|recordLength=10820|start=0|end=10798|audioFormat={00001610-0000-0010-8000-00AA00389B71}|audioRate=44100|muted=false|volume=0.8|fadeIn=0|fadeOut=0|videoFormat={34363248-0000-0010-8000-00AA00389B71}|videoRate=15|videoWidth=256|videoHeight=256"/>
</p:tagLst>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187</TotalTime>
  <Words>1296</Words>
  <Application>Microsoft Office PowerPoint</Application>
  <PresentationFormat>Widescreen</PresentationFormat>
  <Paragraphs>143</Paragraphs>
  <Slides>20</Slides>
  <Notes>0</Notes>
  <HiddenSlides>0</HiddenSlides>
  <MMClips>20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Calibri Light</vt:lpstr>
      <vt:lpstr>Times New Roman</vt:lpstr>
      <vt:lpstr>Wingdings</vt:lpstr>
      <vt:lpstr>Retrospect</vt:lpstr>
      <vt:lpstr>PowerPoint Presentation</vt:lpstr>
      <vt:lpstr>PowerPoint Presentation</vt:lpstr>
      <vt:lpstr>Research questions and working hypotheses </vt:lpstr>
      <vt:lpstr>Background And Related Work </vt:lpstr>
      <vt:lpstr>PowerPoint Presentation</vt:lpstr>
      <vt:lpstr>                            Visualization Techniques Used :          Seaborn, Matplotlib and Panda Libraries of Python </vt:lpstr>
      <vt:lpstr>Sample Cleanup Code</vt:lpstr>
      <vt:lpstr>Plot shows Violin plot of Mortality rate vs State but its skewed on x axis as below so need to use log to visualize a little better and move it to Y axis in next step</vt:lpstr>
      <vt:lpstr>Visualization and Analysis using Python: </vt:lpstr>
      <vt:lpstr>Finding Correlation matrix -To check at mortality rates correlations . The matrix compares variables- To pivot the data to look at Category as the columns and Cleaning up unwanted columns further.</vt:lpstr>
      <vt:lpstr>Plotting Heatmap of Disease Vs Causes.</vt:lpstr>
      <vt:lpstr>Zooming back out from those two diseases, goal is to find the relationships between other diseases.   Because the top and bottom corners are mirror images, changed the bottom to a kde plot to get a better understanding of the density of values in the concentrations </vt:lpstr>
      <vt:lpstr>Year over year change in mortality rates of cardiovascular disease. We can see that mortality rates are dropping in every state.</vt:lpstr>
      <vt:lpstr>                                    </vt:lpstr>
      <vt:lpstr>PowerPoint Presentation</vt:lpstr>
      <vt:lpstr>PowerPoint Presentation</vt:lpstr>
      <vt:lpstr>PowerPoint Presentation</vt:lpstr>
      <vt:lpstr>Conclusion</vt:lpstr>
      <vt:lpstr>Future Work</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Radhika Kulkarni</dc:creator>
  <cp:lastModifiedBy>Radhika Kulkarni</cp:lastModifiedBy>
  <cp:revision>92</cp:revision>
  <dcterms:created xsi:type="dcterms:W3CDTF">2017-10-20T09:35:31Z</dcterms:created>
  <dcterms:modified xsi:type="dcterms:W3CDTF">2017-10-22T09:42:23Z</dcterms:modified>
</cp:coreProperties>
</file>

<file path=docProps/thumbnail.jpeg>
</file>